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5" r:id="rId3"/>
    <p:sldId id="266" r:id="rId4"/>
    <p:sldId id="262" r:id="rId5"/>
    <p:sldId id="268" r:id="rId6"/>
    <p:sldId id="267" r:id="rId7"/>
    <p:sldId id="270"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2F6A7-1944-4796-B89B-85F0885958A1}" v="18" dt="2019-03-17T06:43:13.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Althaus" userId="56217ebd1a1dd684" providerId="LiveId" clId="{6092F6A7-1944-4796-B89B-85F0885958A1}"/>
    <pc:docChg chg="undo custSel addSld modSld sldOrd">
      <pc:chgData name="Todd Althaus" userId="56217ebd1a1dd684" providerId="LiveId" clId="{6092F6A7-1944-4796-B89B-85F0885958A1}" dt="2019-03-17T06:43:13.460" v="444"/>
      <pc:docMkLst>
        <pc:docMk/>
      </pc:docMkLst>
      <pc:sldChg chg="addSp delSp modSp add ord">
        <pc:chgData name="Todd Althaus" userId="56217ebd1a1dd684" providerId="LiveId" clId="{6092F6A7-1944-4796-B89B-85F0885958A1}" dt="2019-03-17T06:43:13.460" v="444"/>
        <pc:sldMkLst>
          <pc:docMk/>
          <pc:sldMk cId="2038797876" sldId="266"/>
        </pc:sldMkLst>
        <pc:spChg chg="add mod">
          <ac:chgData name="Todd Althaus" userId="56217ebd1a1dd684" providerId="LiveId" clId="{6092F6A7-1944-4796-B89B-85F0885958A1}" dt="2019-03-14T15:24:34.452" v="231" actId="790"/>
          <ac:spMkLst>
            <pc:docMk/>
            <pc:sldMk cId="2038797876" sldId="266"/>
            <ac:spMk id="3" creationId="{F86348E8-BA6C-4267-81F8-05AFF1D228C6}"/>
          </ac:spMkLst>
        </pc:spChg>
        <pc:spChg chg="add mod">
          <ac:chgData name="Todd Althaus" userId="56217ebd1a1dd684" providerId="LiveId" clId="{6092F6A7-1944-4796-B89B-85F0885958A1}" dt="2019-03-14T15:25:00.188" v="235" actId="790"/>
          <ac:spMkLst>
            <pc:docMk/>
            <pc:sldMk cId="2038797876" sldId="266"/>
            <ac:spMk id="4" creationId="{BC10DAF4-6322-4245-B4FE-37E74C951005}"/>
          </ac:spMkLst>
        </pc:spChg>
        <pc:spChg chg="add del mod">
          <ac:chgData name="Todd Althaus" userId="56217ebd1a1dd684" providerId="LiveId" clId="{6092F6A7-1944-4796-B89B-85F0885958A1}" dt="2019-03-14T15:25:46.841" v="241" actId="478"/>
          <ac:spMkLst>
            <pc:docMk/>
            <pc:sldMk cId="2038797876" sldId="266"/>
            <ac:spMk id="7" creationId="{A0EB4985-DC06-4864-A989-5D6F7AE42921}"/>
          </ac:spMkLst>
        </pc:spChg>
        <pc:spChg chg="add mod">
          <ac:chgData name="Todd Althaus" userId="56217ebd1a1dd684" providerId="LiveId" clId="{6092F6A7-1944-4796-B89B-85F0885958A1}" dt="2019-03-14T15:32:27.390" v="387" actId="1036"/>
          <ac:spMkLst>
            <pc:docMk/>
            <pc:sldMk cId="2038797876" sldId="266"/>
            <ac:spMk id="8" creationId="{DCA2CDC1-11DF-4E9D-AFEC-1E7B90C3AEF4}"/>
          </ac:spMkLst>
        </pc:spChg>
        <pc:spChg chg="add del mod">
          <ac:chgData name="Todd Althaus" userId="56217ebd1a1dd684" providerId="LiveId" clId="{6092F6A7-1944-4796-B89B-85F0885958A1}" dt="2019-03-14T15:27:38.585" v="321" actId="478"/>
          <ac:spMkLst>
            <pc:docMk/>
            <pc:sldMk cId="2038797876" sldId="266"/>
            <ac:spMk id="9" creationId="{E9D536A0-F1AA-47EE-BB22-FC1739F95CF1}"/>
          </ac:spMkLst>
        </pc:spChg>
        <pc:spChg chg="add del mod">
          <ac:chgData name="Todd Althaus" userId="56217ebd1a1dd684" providerId="LiveId" clId="{6092F6A7-1944-4796-B89B-85F0885958A1}" dt="2019-03-14T15:36:21.762" v="442" actId="478"/>
          <ac:spMkLst>
            <pc:docMk/>
            <pc:sldMk cId="2038797876" sldId="266"/>
            <ac:spMk id="13" creationId="{3BE87563-511D-490E-9934-7744D143FF2C}"/>
          </ac:spMkLst>
        </pc:spChg>
        <pc:spChg chg="add del mod">
          <ac:chgData name="Todd Althaus" userId="56217ebd1a1dd684" providerId="LiveId" clId="{6092F6A7-1944-4796-B89B-85F0885958A1}" dt="2019-03-14T15:36:10.406" v="440" actId="478"/>
          <ac:spMkLst>
            <pc:docMk/>
            <pc:sldMk cId="2038797876" sldId="266"/>
            <ac:spMk id="17" creationId="{85AFEA84-91E9-470B-9DEC-25F8A4BC9DDF}"/>
          </ac:spMkLst>
        </pc:spChg>
        <pc:spChg chg="add del mod">
          <ac:chgData name="Todd Althaus" userId="56217ebd1a1dd684" providerId="LiveId" clId="{6092F6A7-1944-4796-B89B-85F0885958A1}" dt="2019-03-14T15:36:19.288" v="441" actId="478"/>
          <ac:spMkLst>
            <pc:docMk/>
            <pc:sldMk cId="2038797876" sldId="266"/>
            <ac:spMk id="18" creationId="{50F168B3-F1AA-473E-B9D7-1997E51C5E77}"/>
          </ac:spMkLst>
        </pc:spChg>
        <pc:picChg chg="add mod modCrop">
          <ac:chgData name="Todd Althaus" userId="56217ebd1a1dd684" providerId="LiveId" clId="{6092F6A7-1944-4796-B89B-85F0885958A1}" dt="2019-03-14T15:17:46.902" v="94" actId="14100"/>
          <ac:picMkLst>
            <pc:docMk/>
            <pc:sldMk cId="2038797876" sldId="266"/>
            <ac:picMk id="2" creationId="{E06871B3-B819-4CC5-BDE4-1C8720946576}"/>
          </ac:picMkLst>
        </pc:picChg>
        <pc:picChg chg="add del mod modCrop">
          <ac:chgData name="Todd Althaus" userId="56217ebd1a1dd684" providerId="LiveId" clId="{6092F6A7-1944-4796-B89B-85F0885958A1}" dt="2019-03-14T15:20:48.515" v="108"/>
          <ac:picMkLst>
            <pc:docMk/>
            <pc:sldMk cId="2038797876" sldId="266"/>
            <ac:picMk id="5" creationId="{CA2C5ABA-0C13-42D1-AB19-E43F87220184}"/>
          </ac:picMkLst>
        </pc:picChg>
        <pc:picChg chg="add mod modCrop">
          <ac:chgData name="Todd Althaus" userId="56217ebd1a1dd684" providerId="LiveId" clId="{6092F6A7-1944-4796-B89B-85F0885958A1}" dt="2019-03-14T15:35:53.004" v="437" actId="1076"/>
          <ac:picMkLst>
            <pc:docMk/>
            <pc:sldMk cId="2038797876" sldId="266"/>
            <ac:picMk id="6" creationId="{70B5F48B-71D6-4066-9A4A-0496849337EF}"/>
          </ac:picMkLst>
        </pc:picChg>
        <pc:cxnChg chg="add mod">
          <ac:chgData name="Todd Althaus" userId="56217ebd1a1dd684" providerId="LiveId" clId="{6092F6A7-1944-4796-B89B-85F0885958A1}" dt="2019-03-14T15:36:42.468" v="443" actId="14100"/>
          <ac:cxnSpMkLst>
            <pc:docMk/>
            <pc:sldMk cId="2038797876" sldId="266"/>
            <ac:cxnSpMk id="11" creationId="{612DF4D0-5798-406D-A531-8564EABCE505}"/>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45EE12-4884-499A-81BB-6293F25B941A}"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3/17/2019</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CFA46-1BC2-4D2A-9DD9-6CBA6E9109F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1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45EE12-4884-499A-81BB-6293F25B941A}"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3/17/2019</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CFA46-1BC2-4D2A-9DD9-6CBA6E9109F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342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845EE12-4884-499A-81BB-6293F25B941A}" type="datetimeFigureOut">
              <a:rPr lang="en-US" smtClean="0"/>
              <a:t>3/17/2019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CCFA46-1BC2-4D2A-9DD9-6CBA6E9109F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33394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014B-77A5-400F-89BD-054E492B187B}"/>
              </a:ext>
            </a:extLst>
          </p:cNvPr>
          <p:cNvSpPr>
            <a:spLocks noGrp="1"/>
          </p:cNvSpPr>
          <p:nvPr>
            <p:ph type="ctrTitle"/>
          </p:nvPr>
        </p:nvSpPr>
        <p:spPr/>
        <p:txBody>
          <a:bodyPr>
            <a:normAutofit/>
          </a:bodyPr>
          <a:lstStyle/>
          <a:p>
            <a:pPr algn="ctr"/>
            <a:r>
              <a:rPr lang="fr-FR" sz="7200" dirty="0">
                <a:latin typeface="Californian FB" panose="0207040306080B030204" pitchFamily="18" charset="0"/>
              </a:rPr>
              <a:t>Prendre Possession </a:t>
            </a:r>
            <a:br>
              <a:rPr lang="fr-FR" sz="7200" dirty="0">
                <a:latin typeface="Californian FB" panose="0207040306080B030204" pitchFamily="18" charset="0"/>
              </a:rPr>
            </a:br>
            <a:r>
              <a:rPr lang="fr-FR" sz="7200" dirty="0">
                <a:latin typeface="Californian FB" panose="0207040306080B030204" pitchFamily="18" charset="0"/>
              </a:rPr>
              <a:t>de la </a:t>
            </a:r>
            <a:br>
              <a:rPr lang="fr-FR" sz="7200" dirty="0">
                <a:latin typeface="Californian FB" panose="0207040306080B030204" pitchFamily="18" charset="0"/>
              </a:rPr>
            </a:br>
            <a:r>
              <a:rPr lang="fr-FR" sz="7200" dirty="0">
                <a:latin typeface="Californian FB" panose="0207040306080B030204" pitchFamily="18" charset="0"/>
              </a:rPr>
              <a:t>Vie Promise</a:t>
            </a:r>
          </a:p>
        </p:txBody>
      </p:sp>
      <p:sp>
        <p:nvSpPr>
          <p:cNvPr id="3" name="Subtitle 2">
            <a:extLst>
              <a:ext uri="{FF2B5EF4-FFF2-40B4-BE49-F238E27FC236}">
                <a16:creationId xmlns:a16="http://schemas.microsoft.com/office/drawing/2014/main" id="{A2890926-649D-402B-8FF7-FF24E957302E}"/>
              </a:ext>
            </a:extLst>
          </p:cNvPr>
          <p:cNvSpPr>
            <a:spLocks noGrp="1"/>
          </p:cNvSpPr>
          <p:nvPr>
            <p:ph type="subTitle" idx="1"/>
          </p:nvPr>
        </p:nvSpPr>
        <p:spPr/>
        <p:txBody>
          <a:bodyPr anchor="ctr">
            <a:normAutofit/>
          </a:bodyPr>
          <a:lstStyle/>
          <a:p>
            <a:pPr algn="ctr"/>
            <a:r>
              <a:rPr lang="fr-FR" sz="3200" b="1" dirty="0">
                <a:solidFill>
                  <a:schemeClr val="tx1"/>
                </a:solidFill>
                <a:effectLst>
                  <a:outerShdw blurRad="38100" dist="38100" dir="2700000" algn="tl">
                    <a:srgbClr val="000000">
                      <a:alpha val="43137"/>
                    </a:srgbClr>
                  </a:outerShdw>
                </a:effectLst>
                <a:latin typeface="Californian FB" panose="0207040306080B030204" pitchFamily="18" charset="0"/>
              </a:rPr>
              <a:t>Josué 8 – </a:t>
            </a:r>
            <a:r>
              <a:rPr lang="fr-FR" sz="3200" b="1" dirty="0" err="1">
                <a:solidFill>
                  <a:schemeClr val="tx1"/>
                </a:solidFill>
                <a:effectLst>
                  <a:outerShdw blurRad="38100" dist="38100" dir="2700000" algn="tl">
                    <a:srgbClr val="000000">
                      <a:alpha val="43137"/>
                    </a:srgbClr>
                  </a:outerShdw>
                </a:effectLst>
                <a:latin typeface="Californian FB" panose="0207040306080B030204" pitchFamily="18" charset="0"/>
              </a:rPr>
              <a:t>PrincipE</a:t>
            </a:r>
            <a:r>
              <a:rPr lang="fr-FR" sz="3200" b="1" dirty="0">
                <a:solidFill>
                  <a:schemeClr val="tx1"/>
                </a:solidFill>
                <a:effectLst>
                  <a:outerShdw blurRad="38100" dist="38100" dir="2700000" algn="tl">
                    <a:srgbClr val="000000">
                      <a:alpha val="43137"/>
                    </a:srgbClr>
                  </a:outerShdw>
                </a:effectLst>
                <a:latin typeface="Californian FB" panose="0207040306080B030204" pitchFamily="18" charset="0"/>
              </a:rPr>
              <a:t> 11</a:t>
            </a:r>
          </a:p>
        </p:txBody>
      </p:sp>
    </p:spTree>
    <p:extLst>
      <p:ext uri="{BB962C8B-B14F-4D97-AF65-F5344CB8AC3E}">
        <p14:creationId xmlns:p14="http://schemas.microsoft.com/office/powerpoint/2010/main" val="306279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riding skis down a snow covered slope&#10;&#10;Description automatically generated">
            <a:extLst>
              <a:ext uri="{FF2B5EF4-FFF2-40B4-BE49-F238E27FC236}">
                <a16:creationId xmlns:a16="http://schemas.microsoft.com/office/drawing/2014/main" id="{65F688E6-5312-4DAB-AC31-367C371BBA5D}"/>
              </a:ext>
            </a:extLst>
          </p:cNvPr>
          <p:cNvPicPr>
            <a:picLocks noChangeAspect="1"/>
          </p:cNvPicPr>
          <p:nvPr/>
        </p:nvPicPr>
        <p:blipFill rotWithShape="1">
          <a:blip r:embed="rId2">
            <a:extLst>
              <a:ext uri="{28A0092B-C50C-407E-A947-70E740481C1C}">
                <a14:useLocalDpi xmlns:a14="http://schemas.microsoft.com/office/drawing/2010/main" val="0"/>
              </a:ext>
            </a:extLst>
          </a:blip>
          <a:srcRect l="20279" t="12398" r="8425" b="13216"/>
          <a:stretch/>
        </p:blipFill>
        <p:spPr>
          <a:xfrm>
            <a:off x="6699064" y="944330"/>
            <a:ext cx="5404959" cy="3810872"/>
          </a:xfrm>
          <a:prstGeom prst="rect">
            <a:avLst/>
          </a:prstGeom>
          <a:ln>
            <a:noFill/>
          </a:ln>
          <a:effectLst>
            <a:softEdge rad="112500"/>
          </a:effectLst>
        </p:spPr>
      </p:pic>
      <p:sp>
        <p:nvSpPr>
          <p:cNvPr id="7" name="TextBox 6">
            <a:extLst>
              <a:ext uri="{FF2B5EF4-FFF2-40B4-BE49-F238E27FC236}">
                <a16:creationId xmlns:a16="http://schemas.microsoft.com/office/drawing/2014/main" id="{4D65C88F-9988-445F-A8A1-886311F40149}"/>
              </a:ext>
            </a:extLst>
          </p:cNvPr>
          <p:cNvSpPr txBox="1"/>
          <p:nvPr/>
        </p:nvSpPr>
        <p:spPr>
          <a:xfrm>
            <a:off x="307473" y="359555"/>
            <a:ext cx="4223656" cy="584775"/>
          </a:xfrm>
          <a:prstGeom prst="rect">
            <a:avLst/>
          </a:prstGeom>
          <a:noFill/>
        </p:spPr>
        <p:txBody>
          <a:bodyPr wrap="square" rtlCol="0">
            <a:spAutoFit/>
          </a:bodyPr>
          <a:lstStyle/>
          <a:p>
            <a:pPr algn="ctr"/>
            <a:r>
              <a:rPr lang="en-US" sz="3200" dirty="0">
                <a:latin typeface="Berlin Sans FB" panose="020E0602020502020306" pitchFamily="34" charset="0"/>
              </a:rPr>
              <a:t>Le frisson de la </a:t>
            </a:r>
            <a:r>
              <a:rPr lang="en-US" sz="3200" dirty="0" err="1">
                <a:latin typeface="Berlin Sans FB" panose="020E0602020502020306" pitchFamily="34" charset="0"/>
              </a:rPr>
              <a:t>victoire</a:t>
            </a:r>
            <a:r>
              <a:rPr lang="en-US" sz="3200" dirty="0">
                <a:latin typeface="Berlin Sans FB" panose="020E0602020502020306" pitchFamily="34" charset="0"/>
              </a:rPr>
              <a:t> </a:t>
            </a:r>
          </a:p>
        </p:txBody>
      </p:sp>
      <p:sp>
        <p:nvSpPr>
          <p:cNvPr id="8" name="Rectangle 7">
            <a:extLst>
              <a:ext uri="{FF2B5EF4-FFF2-40B4-BE49-F238E27FC236}">
                <a16:creationId xmlns:a16="http://schemas.microsoft.com/office/drawing/2014/main" id="{7D766605-6981-4927-82E9-1B6B71087CB4}"/>
              </a:ext>
            </a:extLst>
          </p:cNvPr>
          <p:cNvSpPr/>
          <p:nvPr/>
        </p:nvSpPr>
        <p:spPr>
          <a:xfrm>
            <a:off x="7562849" y="385735"/>
            <a:ext cx="4143375" cy="584775"/>
          </a:xfrm>
          <a:prstGeom prst="rect">
            <a:avLst/>
          </a:prstGeom>
        </p:spPr>
        <p:txBody>
          <a:bodyPr wrap="square">
            <a:spAutoFit/>
          </a:bodyPr>
          <a:lstStyle/>
          <a:p>
            <a:pPr algn="ctr"/>
            <a:r>
              <a:rPr lang="en-US" sz="3200" dirty="0" err="1">
                <a:latin typeface="Berlin Sans FB" panose="020E0602020502020306" pitchFamily="34" charset="0"/>
              </a:rPr>
              <a:t>L’agonie</a:t>
            </a:r>
            <a:r>
              <a:rPr lang="en-US" sz="3200" dirty="0">
                <a:latin typeface="Berlin Sans FB" panose="020E0602020502020306" pitchFamily="34" charset="0"/>
              </a:rPr>
              <a:t> de la </a:t>
            </a:r>
            <a:r>
              <a:rPr lang="en-US" sz="3200" dirty="0" err="1">
                <a:latin typeface="Berlin Sans FB" panose="020E0602020502020306" pitchFamily="34" charset="0"/>
              </a:rPr>
              <a:t>défaite</a:t>
            </a:r>
            <a:endParaRPr lang="en-US" sz="3200" dirty="0">
              <a:latin typeface="Berlin Sans FB" panose="020E0602020502020306" pitchFamily="34" charset="0"/>
            </a:endParaRPr>
          </a:p>
        </p:txBody>
      </p:sp>
      <p:pic>
        <p:nvPicPr>
          <p:cNvPr id="4" name="Picture 3">
            <a:extLst>
              <a:ext uri="{FF2B5EF4-FFF2-40B4-BE49-F238E27FC236}">
                <a16:creationId xmlns:a16="http://schemas.microsoft.com/office/drawing/2014/main" id="{8699884C-C758-4B11-B863-8F28820DAD5A}"/>
              </a:ext>
            </a:extLst>
          </p:cNvPr>
          <p:cNvPicPr>
            <a:picLocks noChangeAspect="1"/>
          </p:cNvPicPr>
          <p:nvPr/>
        </p:nvPicPr>
        <p:blipFill>
          <a:blip r:embed="rId3"/>
          <a:stretch>
            <a:fillRect/>
          </a:stretch>
        </p:blipFill>
        <p:spPr>
          <a:xfrm>
            <a:off x="307473" y="944330"/>
            <a:ext cx="6218459" cy="4029805"/>
          </a:xfrm>
          <a:prstGeom prst="rect">
            <a:avLst/>
          </a:prstGeom>
          <a:ln>
            <a:noFill/>
          </a:ln>
          <a:effectLst>
            <a:softEdge rad="112500"/>
          </a:effectLst>
        </p:spPr>
      </p:pic>
      <p:pic>
        <p:nvPicPr>
          <p:cNvPr id="9" name="Picture 8">
            <a:extLst>
              <a:ext uri="{FF2B5EF4-FFF2-40B4-BE49-F238E27FC236}">
                <a16:creationId xmlns:a16="http://schemas.microsoft.com/office/drawing/2014/main" id="{E4CC3EB8-D225-477E-970F-C97EF2FCB78F}"/>
              </a:ext>
            </a:extLst>
          </p:cNvPr>
          <p:cNvPicPr>
            <a:picLocks noChangeAspect="1"/>
          </p:cNvPicPr>
          <p:nvPr/>
        </p:nvPicPr>
        <p:blipFill>
          <a:blip r:embed="rId4"/>
          <a:stretch>
            <a:fillRect/>
          </a:stretch>
        </p:blipFill>
        <p:spPr>
          <a:xfrm>
            <a:off x="4251823" y="3018845"/>
            <a:ext cx="2958601" cy="3034741"/>
          </a:xfrm>
          <a:prstGeom prst="rect">
            <a:avLst/>
          </a:prstGeom>
        </p:spPr>
      </p:pic>
    </p:spTree>
    <p:extLst>
      <p:ext uri="{BB962C8B-B14F-4D97-AF65-F5344CB8AC3E}">
        <p14:creationId xmlns:p14="http://schemas.microsoft.com/office/powerpoint/2010/main" val="267263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871B3-B819-4CC5-BDE4-1C8720946576}"/>
              </a:ext>
            </a:extLst>
          </p:cNvPr>
          <p:cNvPicPr>
            <a:picLocks noChangeAspect="1"/>
          </p:cNvPicPr>
          <p:nvPr/>
        </p:nvPicPr>
        <p:blipFill rotWithShape="1">
          <a:blip r:embed="rId2"/>
          <a:srcRect b="37392"/>
          <a:stretch/>
        </p:blipFill>
        <p:spPr>
          <a:xfrm>
            <a:off x="0" y="0"/>
            <a:ext cx="8542581" cy="6391275"/>
          </a:xfrm>
          <a:prstGeom prst="rect">
            <a:avLst/>
          </a:prstGeom>
        </p:spPr>
      </p:pic>
      <p:sp>
        <p:nvSpPr>
          <p:cNvPr id="3" name="TextBox 2">
            <a:extLst>
              <a:ext uri="{FF2B5EF4-FFF2-40B4-BE49-F238E27FC236}">
                <a16:creationId xmlns:a16="http://schemas.microsoft.com/office/drawing/2014/main" id="{F86348E8-BA6C-4267-81F8-05AFF1D228C6}"/>
              </a:ext>
            </a:extLst>
          </p:cNvPr>
          <p:cNvSpPr txBox="1"/>
          <p:nvPr/>
        </p:nvSpPr>
        <p:spPr>
          <a:xfrm>
            <a:off x="460081" y="1320082"/>
            <a:ext cx="2398413" cy="830997"/>
          </a:xfrm>
          <a:prstGeom prst="rect">
            <a:avLst/>
          </a:prstGeom>
          <a:noFill/>
        </p:spPr>
        <p:txBody>
          <a:bodyPr wrap="none" rtlCol="0">
            <a:spAutoFit/>
          </a:bodyPr>
          <a:lstStyle/>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Mt. Garizim</a:t>
            </a:r>
          </a:p>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Les Bénédictions</a:t>
            </a:r>
          </a:p>
        </p:txBody>
      </p:sp>
      <p:sp>
        <p:nvSpPr>
          <p:cNvPr id="4" name="TextBox 3">
            <a:extLst>
              <a:ext uri="{FF2B5EF4-FFF2-40B4-BE49-F238E27FC236}">
                <a16:creationId xmlns:a16="http://schemas.microsoft.com/office/drawing/2014/main" id="{BC10DAF4-6322-4245-B4FE-37E74C951005}"/>
              </a:ext>
            </a:extLst>
          </p:cNvPr>
          <p:cNvSpPr txBox="1"/>
          <p:nvPr/>
        </p:nvSpPr>
        <p:spPr>
          <a:xfrm flipH="1">
            <a:off x="5716988" y="1323975"/>
            <a:ext cx="2521225" cy="830997"/>
          </a:xfrm>
          <a:prstGeom prst="rect">
            <a:avLst/>
          </a:prstGeom>
          <a:noFill/>
        </p:spPr>
        <p:txBody>
          <a:bodyPr wrap="square" rtlCol="0">
            <a:spAutoFit/>
          </a:bodyPr>
          <a:lstStyle/>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Mt. Ebal</a:t>
            </a:r>
          </a:p>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Les Malédictions </a:t>
            </a:r>
          </a:p>
        </p:txBody>
      </p:sp>
      <p:pic>
        <p:nvPicPr>
          <p:cNvPr id="6" name="Picture 5">
            <a:extLst>
              <a:ext uri="{FF2B5EF4-FFF2-40B4-BE49-F238E27FC236}">
                <a16:creationId xmlns:a16="http://schemas.microsoft.com/office/drawing/2014/main" id="{70B5F48B-71D6-4066-9A4A-0496849337EF}"/>
              </a:ext>
            </a:extLst>
          </p:cNvPr>
          <p:cNvPicPr>
            <a:picLocks noChangeAspect="1"/>
          </p:cNvPicPr>
          <p:nvPr/>
        </p:nvPicPr>
        <p:blipFill rotWithShape="1">
          <a:blip r:embed="rId3"/>
          <a:srcRect l="11762" t="6805" r="2499"/>
          <a:stretch/>
        </p:blipFill>
        <p:spPr>
          <a:xfrm>
            <a:off x="8569751" y="33625"/>
            <a:ext cx="3622249" cy="6391275"/>
          </a:xfrm>
          <a:prstGeom prst="rect">
            <a:avLst/>
          </a:prstGeom>
          <a:ln w="28575">
            <a:solidFill>
              <a:schemeClr val="tx1"/>
            </a:solidFill>
          </a:ln>
        </p:spPr>
      </p:pic>
      <p:sp>
        <p:nvSpPr>
          <p:cNvPr id="8" name="Star: 5 Points 7">
            <a:extLst>
              <a:ext uri="{FF2B5EF4-FFF2-40B4-BE49-F238E27FC236}">
                <a16:creationId xmlns:a16="http://schemas.microsoft.com/office/drawing/2014/main" id="{DCA2CDC1-11DF-4E9D-AFEC-1E7B90C3AEF4}"/>
              </a:ext>
            </a:extLst>
          </p:cNvPr>
          <p:cNvSpPr/>
          <p:nvPr/>
        </p:nvSpPr>
        <p:spPr>
          <a:xfrm>
            <a:off x="9839961" y="3637280"/>
            <a:ext cx="266700" cy="24764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12DF4D0-5798-406D-A531-8564EABCE505}"/>
              </a:ext>
            </a:extLst>
          </p:cNvPr>
          <p:cNvCxnSpPr>
            <a:cxnSpLocks/>
          </p:cNvCxnSpPr>
          <p:nvPr/>
        </p:nvCxnSpPr>
        <p:spPr>
          <a:xfrm flipV="1">
            <a:off x="9973311" y="3229262"/>
            <a:ext cx="0" cy="41817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79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414171-547C-4B7C-A379-2E4291E8241B}"/>
              </a:ext>
            </a:extLst>
          </p:cNvPr>
          <p:cNvSpPr/>
          <p:nvPr/>
        </p:nvSpPr>
        <p:spPr>
          <a:xfrm>
            <a:off x="795131" y="335846"/>
            <a:ext cx="10726310" cy="5016758"/>
          </a:xfrm>
          <a:prstGeom prst="rect">
            <a:avLst/>
          </a:prstGeom>
        </p:spPr>
        <p:txBody>
          <a:bodyPr wrap="square">
            <a:spAutoFit/>
          </a:bodyPr>
          <a:lstStyle/>
          <a:p>
            <a:pPr algn="just"/>
            <a:r>
              <a:rPr lang="fr-FR" sz="2000" b="1" dirty="0">
                <a:solidFill>
                  <a:srgbClr val="000000"/>
                </a:solidFill>
                <a:latin typeface="Californian FB" panose="0207040306080B030204" pitchFamily="18" charset="0"/>
              </a:rPr>
              <a:t>Josué 8:30-35</a:t>
            </a:r>
          </a:p>
          <a:p>
            <a:pPr algn="just"/>
            <a:endParaRPr lang="fr-FR" sz="2000" b="1" dirty="0">
              <a:solidFill>
                <a:srgbClr val="000000"/>
              </a:solidFill>
              <a:latin typeface="Californian FB" panose="0207040306080B030204" pitchFamily="18" charset="0"/>
            </a:endParaRPr>
          </a:p>
          <a:p>
            <a:pPr algn="just"/>
            <a:r>
              <a:rPr lang="fr-FR" sz="2000" b="1" baseline="30000" dirty="0">
                <a:solidFill>
                  <a:srgbClr val="000000"/>
                </a:solidFill>
                <a:latin typeface="Californian FB" panose="0207040306080B030204" pitchFamily="18" charset="0"/>
              </a:rPr>
              <a:t>30 </a:t>
            </a:r>
            <a:r>
              <a:rPr lang="fr-FR" sz="2000" dirty="0">
                <a:solidFill>
                  <a:srgbClr val="000000"/>
                </a:solidFill>
                <a:latin typeface="Californian FB" panose="0207040306080B030204" pitchFamily="18" charset="0"/>
              </a:rPr>
              <a:t>Alors Josué construisit un autel en l’honneur de l'Eternel, le Dieu d'Israël, sur le mont Ebal </a:t>
            </a:r>
            <a:r>
              <a:rPr lang="fr-FR" sz="2000" b="1" baseline="30000" dirty="0">
                <a:solidFill>
                  <a:srgbClr val="000000"/>
                </a:solidFill>
                <a:latin typeface="Californian FB" panose="0207040306080B030204" pitchFamily="18" charset="0"/>
              </a:rPr>
              <a:t>31 </a:t>
            </a:r>
            <a:r>
              <a:rPr lang="fr-FR" sz="2000" dirty="0">
                <a:solidFill>
                  <a:srgbClr val="000000"/>
                </a:solidFill>
                <a:latin typeface="Californian FB" panose="0207040306080B030204" pitchFamily="18" charset="0"/>
              </a:rPr>
              <a:t>comme Moïse, le serviteur de l'Eternel, l'avait ordonné aux Israélites. Il le construisit en respectant ce qui est écrit dans le livre de la loi de Moïse: c'était un autel en pierres brutes, qu’on ne travailla pas avec le fer. Ils y offrirent des holocaustes à l'Eternel et ils présentèrent des sacrifices de communion. </a:t>
            </a:r>
            <a:r>
              <a:rPr lang="fr-FR" sz="2000" b="1" baseline="30000" dirty="0">
                <a:solidFill>
                  <a:srgbClr val="000000"/>
                </a:solidFill>
                <a:latin typeface="Californian FB" panose="0207040306080B030204" pitchFamily="18" charset="0"/>
              </a:rPr>
              <a:t>32 </a:t>
            </a:r>
            <a:r>
              <a:rPr lang="fr-FR" sz="2000" dirty="0">
                <a:solidFill>
                  <a:srgbClr val="000000"/>
                </a:solidFill>
                <a:latin typeface="Californian FB" panose="0207040306080B030204" pitchFamily="18" charset="0"/>
              </a:rPr>
              <a:t>Là, Josué écrivit sur les pierres une copie de la loi que Moïse avait écrite devant les Israélites.</a:t>
            </a:r>
          </a:p>
          <a:p>
            <a:pPr algn="just"/>
            <a:endParaRPr lang="fr-FR" sz="2000" dirty="0">
              <a:solidFill>
                <a:srgbClr val="000000"/>
              </a:solidFill>
              <a:latin typeface="Californian FB" panose="0207040306080B030204" pitchFamily="18" charset="0"/>
            </a:endParaRPr>
          </a:p>
          <a:p>
            <a:pPr algn="just"/>
            <a:r>
              <a:rPr lang="fr-FR" sz="2000" b="1" baseline="30000" dirty="0">
                <a:solidFill>
                  <a:srgbClr val="000000"/>
                </a:solidFill>
                <a:latin typeface="Californian FB" panose="0207040306080B030204" pitchFamily="18" charset="0"/>
              </a:rPr>
              <a:t>33 </a:t>
            </a:r>
            <a:r>
              <a:rPr lang="fr-FR" sz="2000" dirty="0">
                <a:solidFill>
                  <a:srgbClr val="000000"/>
                </a:solidFill>
                <a:latin typeface="Californian FB" panose="0207040306080B030204" pitchFamily="18" charset="0"/>
              </a:rPr>
              <a:t>Tout Israël, avec ses anciens, ses officiers et ses juges, se tenait des deux côtés de l'arche, devant les prêtres, les Lévites, qui portaient l'arche de l'alliance de l'Eternel. Les étrangers comme les Israélites de naissance étaient là, une moitié du côté du mont Garizim, l’autre moitié du côté du mont Ebal, conformément à l'ordre qu'avait précédemment donné Moïse, le serviteur de l'Eternel, pour bénir le peuple d'Israël. </a:t>
            </a:r>
            <a:r>
              <a:rPr lang="fr-FR" sz="2000" b="1" baseline="30000" dirty="0">
                <a:solidFill>
                  <a:srgbClr val="000000"/>
                </a:solidFill>
                <a:latin typeface="Californian FB" panose="0207040306080B030204" pitchFamily="18" charset="0"/>
              </a:rPr>
              <a:t>34 </a:t>
            </a:r>
            <a:r>
              <a:rPr lang="fr-FR" sz="2000" dirty="0">
                <a:solidFill>
                  <a:srgbClr val="000000"/>
                </a:solidFill>
                <a:latin typeface="Californian FB" panose="0207040306080B030204" pitchFamily="18" charset="0"/>
              </a:rPr>
              <a:t>Josué lut ensuite toutes les paroles de la loi, les bénédictions et les malédictions, suivant ce qui est écrit dans le livre de la loi. </a:t>
            </a:r>
            <a:r>
              <a:rPr lang="fr-FR" sz="2000" b="1" baseline="30000" dirty="0">
                <a:solidFill>
                  <a:srgbClr val="000000"/>
                </a:solidFill>
                <a:latin typeface="Californian FB" panose="0207040306080B030204" pitchFamily="18" charset="0"/>
              </a:rPr>
              <a:t>35 </a:t>
            </a:r>
            <a:r>
              <a:rPr lang="fr-FR" sz="2000" dirty="0">
                <a:solidFill>
                  <a:srgbClr val="000000"/>
                </a:solidFill>
                <a:latin typeface="Californian FB" panose="0207040306080B030204" pitchFamily="18" charset="0"/>
              </a:rPr>
              <a:t>Il lut la totalité de ce que Moïse avait prescrit devant toute l'assemblée d'Israël, avec les femmes et les enfants ainsi que les étrangers qui vivaient au milieu d'eux.</a:t>
            </a:r>
          </a:p>
        </p:txBody>
      </p:sp>
    </p:spTree>
    <p:extLst>
      <p:ext uri="{BB962C8B-B14F-4D97-AF65-F5344CB8AC3E}">
        <p14:creationId xmlns:p14="http://schemas.microsoft.com/office/powerpoint/2010/main" val="389877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856E16-4DE4-4493-9A83-BC95C94153C9}"/>
              </a:ext>
            </a:extLst>
          </p:cNvPr>
          <p:cNvSpPr/>
          <p:nvPr/>
        </p:nvSpPr>
        <p:spPr>
          <a:xfrm>
            <a:off x="1105231" y="302913"/>
            <a:ext cx="9796007" cy="3914213"/>
          </a:xfrm>
          <a:prstGeom prst="rect">
            <a:avLst/>
          </a:prstGeom>
        </p:spPr>
        <p:txBody>
          <a:bodyPr wrap="square">
            <a:spAutoFit/>
          </a:bodyPr>
          <a:lstStyle/>
          <a:p>
            <a:pPr algn="just">
              <a:lnSpc>
                <a:spcPct val="150000"/>
              </a:lnSpc>
            </a:pPr>
            <a:r>
              <a:rPr lang="fr-FR" sz="2400" b="1" dirty="0" err="1">
                <a:latin typeface="Californian FB" panose="0207040306080B030204" pitchFamily="18" charset="0"/>
                <a:ea typeface="Calibri" panose="020F0502020204030204" pitchFamily="34" charset="0"/>
                <a:cs typeface="Times New Roman" panose="02020603050405020304" pitchFamily="18" charset="0"/>
              </a:rPr>
              <a:t>Deut</a:t>
            </a:r>
            <a:r>
              <a:rPr lang="fr-FR" sz="2400" b="1" dirty="0">
                <a:latin typeface="Californian FB" panose="0207040306080B030204" pitchFamily="18" charset="0"/>
                <a:ea typeface="Calibri" panose="020F0502020204030204" pitchFamily="34" charset="0"/>
                <a:cs typeface="Times New Roman" panose="02020603050405020304" pitchFamily="18" charset="0"/>
              </a:rPr>
              <a:t>. 30 :19-20 </a:t>
            </a:r>
          </a:p>
          <a:p>
            <a:pPr algn="just">
              <a:lnSpc>
                <a:spcPct val="150000"/>
              </a:lnSpc>
            </a:pPr>
            <a:r>
              <a:rPr lang="fr-FR" sz="2400" b="1" dirty="0">
                <a:latin typeface="Californian FB" panose="0207040306080B030204" pitchFamily="18" charset="0"/>
                <a:ea typeface="Calibri" panose="020F0502020204030204" pitchFamily="34" charset="0"/>
                <a:cs typeface="Times New Roman" panose="02020603050405020304" pitchFamily="18" charset="0"/>
              </a:rPr>
              <a:t> « </a:t>
            </a:r>
            <a:r>
              <a:rPr lang="fr-FR" sz="2400" b="1" i="1" baseline="30000" dirty="0">
                <a:latin typeface="Californian FB" panose="0207040306080B030204" pitchFamily="18" charset="0"/>
                <a:ea typeface="Calibri" panose="020F0502020204030204" pitchFamily="34" charset="0"/>
                <a:cs typeface="Times New Roman" panose="02020603050405020304" pitchFamily="18" charset="0"/>
              </a:rPr>
              <a:t>19 </a:t>
            </a:r>
            <a:r>
              <a:rPr lang="fr-FR" sz="2400" b="1" i="1" dirty="0">
                <a:latin typeface="Californian FB" panose="0207040306080B030204" pitchFamily="18" charset="0"/>
                <a:ea typeface="Calibri" panose="020F0502020204030204" pitchFamily="34" charset="0"/>
                <a:cs typeface="Times New Roman" panose="02020603050405020304" pitchFamily="18" charset="0"/>
              </a:rPr>
              <a:t>J'en prends aujourd'hui à témoin contre vous le ciel et la terre : j'ai mis devant toi la vie et la mort, la bénédiction et la malédiction. Choisis la vie afin de vivre, toi et ta descendance, </a:t>
            </a:r>
            <a:r>
              <a:rPr lang="fr-FR" sz="2400" b="1" i="1" baseline="30000" dirty="0">
                <a:latin typeface="Californian FB" panose="0207040306080B030204" pitchFamily="18" charset="0"/>
                <a:ea typeface="Calibri" panose="020F0502020204030204" pitchFamily="34" charset="0"/>
                <a:cs typeface="Times New Roman" panose="02020603050405020304" pitchFamily="18" charset="0"/>
              </a:rPr>
              <a:t>20 </a:t>
            </a:r>
            <a:r>
              <a:rPr lang="fr-FR" sz="2400" b="1" i="1" dirty="0">
                <a:latin typeface="Californian FB" panose="0207040306080B030204" pitchFamily="18" charset="0"/>
                <a:ea typeface="Calibri" panose="020F0502020204030204" pitchFamily="34" charset="0"/>
                <a:cs typeface="Times New Roman" panose="02020603050405020304" pitchFamily="18" charset="0"/>
              </a:rPr>
              <a:t>en aimant l'Eternel, ton Dieu, en lui obéissant et en t'attachant à lui. Oui, c’est de lui que dépendent ta vie et sa durée, et c'est ainsi que tu pourras rester dans le pays que l'Eternel a juré de donner à tes ancêtres Abraham, Isaac et Jacob. </a:t>
            </a:r>
            <a:r>
              <a:rPr lang="fr-FR" sz="2400" b="1" dirty="0">
                <a:latin typeface="Californian FB" panose="0207040306080B030204" pitchFamily="18" charset="0"/>
                <a:ea typeface="Calibri" panose="020F0502020204030204" pitchFamily="34" charset="0"/>
                <a:cs typeface="Times New Roman" panose="02020603050405020304" pitchFamily="18" charset="0"/>
              </a:rPr>
              <a:t>» </a:t>
            </a:r>
            <a:endParaRPr lang="en-US" sz="2400" b="1" dirty="0">
              <a:latin typeface="Californian FB" panose="0207040306080B030204" pitchFamily="18" charset="0"/>
            </a:endParaRPr>
          </a:p>
        </p:txBody>
      </p:sp>
    </p:spTree>
    <p:extLst>
      <p:ext uri="{BB962C8B-B14F-4D97-AF65-F5344CB8AC3E}">
        <p14:creationId xmlns:p14="http://schemas.microsoft.com/office/powerpoint/2010/main" val="125186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871B3-B819-4CC5-BDE4-1C8720946576}"/>
              </a:ext>
            </a:extLst>
          </p:cNvPr>
          <p:cNvPicPr>
            <a:picLocks noChangeAspect="1"/>
          </p:cNvPicPr>
          <p:nvPr/>
        </p:nvPicPr>
        <p:blipFill rotWithShape="1">
          <a:blip r:embed="rId2"/>
          <a:srcRect b="37392"/>
          <a:stretch/>
        </p:blipFill>
        <p:spPr>
          <a:xfrm>
            <a:off x="0" y="0"/>
            <a:ext cx="8542581" cy="6391275"/>
          </a:xfrm>
          <a:prstGeom prst="rect">
            <a:avLst/>
          </a:prstGeom>
        </p:spPr>
      </p:pic>
      <p:sp>
        <p:nvSpPr>
          <p:cNvPr id="3" name="TextBox 2">
            <a:extLst>
              <a:ext uri="{FF2B5EF4-FFF2-40B4-BE49-F238E27FC236}">
                <a16:creationId xmlns:a16="http://schemas.microsoft.com/office/drawing/2014/main" id="{F86348E8-BA6C-4267-81F8-05AFF1D228C6}"/>
              </a:ext>
            </a:extLst>
          </p:cNvPr>
          <p:cNvSpPr txBox="1"/>
          <p:nvPr/>
        </p:nvSpPr>
        <p:spPr>
          <a:xfrm>
            <a:off x="88491" y="1016956"/>
            <a:ext cx="2398413" cy="830997"/>
          </a:xfrm>
          <a:prstGeom prst="rect">
            <a:avLst/>
          </a:prstGeom>
          <a:noFill/>
        </p:spPr>
        <p:txBody>
          <a:bodyPr wrap="none" rtlCol="0">
            <a:spAutoFit/>
          </a:bodyPr>
          <a:lstStyle/>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Mt. Garizim</a:t>
            </a:r>
          </a:p>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Les Bénédictions</a:t>
            </a:r>
          </a:p>
        </p:txBody>
      </p:sp>
      <p:sp>
        <p:nvSpPr>
          <p:cNvPr id="4" name="TextBox 3">
            <a:extLst>
              <a:ext uri="{FF2B5EF4-FFF2-40B4-BE49-F238E27FC236}">
                <a16:creationId xmlns:a16="http://schemas.microsoft.com/office/drawing/2014/main" id="{BC10DAF4-6322-4245-B4FE-37E74C951005}"/>
              </a:ext>
            </a:extLst>
          </p:cNvPr>
          <p:cNvSpPr txBox="1"/>
          <p:nvPr/>
        </p:nvSpPr>
        <p:spPr>
          <a:xfrm flipH="1">
            <a:off x="5645426" y="1114403"/>
            <a:ext cx="2668990" cy="830997"/>
          </a:xfrm>
          <a:prstGeom prst="rect">
            <a:avLst/>
          </a:prstGeom>
          <a:noFill/>
        </p:spPr>
        <p:txBody>
          <a:bodyPr wrap="square" rtlCol="0">
            <a:spAutoFit/>
          </a:bodyPr>
          <a:lstStyle/>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Mt. Ebal</a:t>
            </a:r>
          </a:p>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Les Malédictions</a:t>
            </a:r>
          </a:p>
        </p:txBody>
      </p:sp>
      <p:sp>
        <p:nvSpPr>
          <p:cNvPr id="7" name="Rectangle 6">
            <a:extLst>
              <a:ext uri="{FF2B5EF4-FFF2-40B4-BE49-F238E27FC236}">
                <a16:creationId xmlns:a16="http://schemas.microsoft.com/office/drawing/2014/main" id="{952060F6-0AF3-4B6A-AA2F-CD3416DEB702}"/>
              </a:ext>
            </a:extLst>
          </p:cNvPr>
          <p:cNvSpPr/>
          <p:nvPr/>
        </p:nvSpPr>
        <p:spPr>
          <a:xfrm>
            <a:off x="8631072" y="204966"/>
            <a:ext cx="3393351" cy="6186309"/>
          </a:xfrm>
          <a:prstGeom prst="rect">
            <a:avLst/>
          </a:prstGeom>
        </p:spPr>
        <p:txBody>
          <a:bodyPr wrap="square">
            <a:spAutoFit/>
          </a:bodyPr>
          <a:lstStyle/>
          <a:p>
            <a:pPr algn="just"/>
            <a:r>
              <a:rPr lang="fr-FR" baseline="30000" dirty="0">
                <a:solidFill>
                  <a:srgbClr val="000000"/>
                </a:solidFill>
                <a:latin typeface="Californian FB" panose="0207040306080B030204" pitchFamily="18" charset="0"/>
              </a:rPr>
              <a:t>33 </a:t>
            </a:r>
            <a:r>
              <a:rPr lang="fr-FR" dirty="0">
                <a:solidFill>
                  <a:srgbClr val="000000"/>
                </a:solidFill>
                <a:latin typeface="Californian FB" panose="0207040306080B030204" pitchFamily="18" charset="0"/>
              </a:rPr>
              <a:t>Tout Israël, avec ses anciens, ses officiers et ses juges, se tenait des deux côtés de l'arche, devant les prêtres, les Lévites, qui portaient l'arche de l'alliance de l'Eternel. Les étrangers comme les Israélites de naissance étaient là, une moitié du côté du mont Garizim, l’autre moitié du côté du mont Ebal, conformément à l'ordre qu'avait précédemment donné Moïse, le serviteur de l'Eternel, pour bénir le peuple d'Israël. </a:t>
            </a:r>
            <a:r>
              <a:rPr lang="fr-FR" baseline="30000" dirty="0">
                <a:solidFill>
                  <a:srgbClr val="000000"/>
                </a:solidFill>
                <a:latin typeface="Californian FB" panose="0207040306080B030204" pitchFamily="18" charset="0"/>
              </a:rPr>
              <a:t>34 </a:t>
            </a:r>
            <a:r>
              <a:rPr lang="fr-FR" dirty="0">
                <a:solidFill>
                  <a:srgbClr val="000000"/>
                </a:solidFill>
                <a:latin typeface="Californian FB" panose="0207040306080B030204" pitchFamily="18" charset="0"/>
              </a:rPr>
              <a:t>Josué lut ensuite toutes les paroles de la loi, les bénédictions et les malédictions, suivant ce qui est écrit dans le livre de la loi. </a:t>
            </a:r>
            <a:r>
              <a:rPr lang="fr-FR" baseline="30000" dirty="0">
                <a:solidFill>
                  <a:srgbClr val="000000"/>
                </a:solidFill>
                <a:latin typeface="Californian FB" panose="0207040306080B030204" pitchFamily="18" charset="0"/>
              </a:rPr>
              <a:t>35 </a:t>
            </a:r>
            <a:r>
              <a:rPr lang="fr-FR" dirty="0">
                <a:solidFill>
                  <a:srgbClr val="000000"/>
                </a:solidFill>
                <a:latin typeface="Californian FB" panose="0207040306080B030204" pitchFamily="18" charset="0"/>
              </a:rPr>
              <a:t>Il lut la totalité de ce que Moïse avait prescrit devant toute l'assemblée d'Israël, avec les femmes et les enfants ainsi que les étrangers qui vivaient au milieu d'eux.      </a:t>
            </a:r>
            <a:r>
              <a:rPr lang="fr-FR" b="1" dirty="0">
                <a:solidFill>
                  <a:srgbClr val="000000"/>
                </a:solidFill>
                <a:latin typeface="Californian FB" panose="0207040306080B030204" pitchFamily="18" charset="0"/>
              </a:rPr>
              <a:t>(Josué 8:33-35)</a:t>
            </a:r>
            <a:endParaRPr lang="en-US" b="1" dirty="0">
              <a:latin typeface="Californian FB" panose="0207040306080B030204" pitchFamily="18" charset="0"/>
            </a:endParaRPr>
          </a:p>
        </p:txBody>
      </p:sp>
      <p:sp>
        <p:nvSpPr>
          <p:cNvPr id="9" name="TextBox 8">
            <a:extLst>
              <a:ext uri="{FF2B5EF4-FFF2-40B4-BE49-F238E27FC236}">
                <a16:creationId xmlns:a16="http://schemas.microsoft.com/office/drawing/2014/main" id="{4F5DEE73-9C68-476B-86DD-70519C327A9A}"/>
              </a:ext>
            </a:extLst>
          </p:cNvPr>
          <p:cNvSpPr txBox="1"/>
          <p:nvPr/>
        </p:nvSpPr>
        <p:spPr>
          <a:xfrm>
            <a:off x="2035177" y="267503"/>
            <a:ext cx="4472225" cy="954107"/>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Californian FB" panose="0207040306080B030204" pitchFamily="18" charset="0"/>
              </a:rPr>
              <a:t>Se souvenir du plan de Dieu</a:t>
            </a:r>
          </a:p>
          <a:p>
            <a:pPr algn="ctr"/>
            <a:r>
              <a:rPr lang="en-US" sz="2800" b="1" dirty="0" err="1">
                <a:solidFill>
                  <a:schemeClr val="bg1"/>
                </a:solidFill>
                <a:effectLst>
                  <a:outerShdw blurRad="38100" dist="38100" dir="2700000" algn="tl">
                    <a:srgbClr val="000000">
                      <a:alpha val="43137"/>
                    </a:srgbClr>
                  </a:outerShdw>
                </a:effectLst>
                <a:latin typeface="Californian FB" panose="0207040306080B030204" pitchFamily="18" charset="0"/>
              </a:rPr>
              <a:t>Josué</a:t>
            </a:r>
            <a:r>
              <a:rPr lang="en-US" sz="2800" b="1" dirty="0">
                <a:solidFill>
                  <a:schemeClr val="bg1"/>
                </a:solidFill>
                <a:effectLst>
                  <a:outerShdw blurRad="38100" dist="38100" dir="2700000" algn="tl">
                    <a:srgbClr val="000000">
                      <a:alpha val="43137"/>
                    </a:srgbClr>
                  </a:outerShdw>
                </a:effectLst>
                <a:latin typeface="Californian FB" panose="0207040306080B030204" pitchFamily="18" charset="0"/>
              </a:rPr>
              <a:t> 8:33-35</a:t>
            </a:r>
          </a:p>
        </p:txBody>
      </p:sp>
    </p:spTree>
    <p:extLst>
      <p:ext uri="{BB962C8B-B14F-4D97-AF65-F5344CB8AC3E}">
        <p14:creationId xmlns:p14="http://schemas.microsoft.com/office/powerpoint/2010/main" val="104635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871B3-B819-4CC5-BDE4-1C8720946576}"/>
              </a:ext>
            </a:extLst>
          </p:cNvPr>
          <p:cNvPicPr>
            <a:picLocks noChangeAspect="1"/>
          </p:cNvPicPr>
          <p:nvPr/>
        </p:nvPicPr>
        <p:blipFill rotWithShape="1">
          <a:blip r:embed="rId2"/>
          <a:srcRect b="37392"/>
          <a:stretch/>
        </p:blipFill>
        <p:spPr>
          <a:xfrm>
            <a:off x="-2" y="0"/>
            <a:ext cx="8542581" cy="6391275"/>
          </a:xfrm>
          <a:prstGeom prst="rect">
            <a:avLst/>
          </a:prstGeom>
        </p:spPr>
      </p:pic>
      <p:sp>
        <p:nvSpPr>
          <p:cNvPr id="3" name="TextBox 2">
            <a:extLst>
              <a:ext uri="{FF2B5EF4-FFF2-40B4-BE49-F238E27FC236}">
                <a16:creationId xmlns:a16="http://schemas.microsoft.com/office/drawing/2014/main" id="{F86348E8-BA6C-4267-81F8-05AFF1D228C6}"/>
              </a:ext>
            </a:extLst>
          </p:cNvPr>
          <p:cNvSpPr txBox="1"/>
          <p:nvPr/>
        </p:nvSpPr>
        <p:spPr>
          <a:xfrm>
            <a:off x="88491" y="1016956"/>
            <a:ext cx="2398413" cy="830997"/>
          </a:xfrm>
          <a:prstGeom prst="rect">
            <a:avLst/>
          </a:prstGeom>
          <a:noFill/>
        </p:spPr>
        <p:txBody>
          <a:bodyPr wrap="none" rtlCol="0">
            <a:spAutoFit/>
          </a:bodyPr>
          <a:lstStyle/>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Mt. Garizim</a:t>
            </a:r>
          </a:p>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Les Bénédictions</a:t>
            </a:r>
          </a:p>
        </p:txBody>
      </p:sp>
      <p:sp>
        <p:nvSpPr>
          <p:cNvPr id="4" name="TextBox 3">
            <a:extLst>
              <a:ext uri="{FF2B5EF4-FFF2-40B4-BE49-F238E27FC236}">
                <a16:creationId xmlns:a16="http://schemas.microsoft.com/office/drawing/2014/main" id="{BC10DAF4-6322-4245-B4FE-37E74C951005}"/>
              </a:ext>
            </a:extLst>
          </p:cNvPr>
          <p:cNvSpPr txBox="1"/>
          <p:nvPr/>
        </p:nvSpPr>
        <p:spPr>
          <a:xfrm flipH="1">
            <a:off x="5645426" y="1114403"/>
            <a:ext cx="2668990" cy="830997"/>
          </a:xfrm>
          <a:prstGeom prst="rect">
            <a:avLst/>
          </a:prstGeom>
          <a:noFill/>
        </p:spPr>
        <p:txBody>
          <a:bodyPr wrap="square" rtlCol="0">
            <a:spAutoFit/>
          </a:bodyPr>
          <a:lstStyle/>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Mt. Ebal</a:t>
            </a:r>
          </a:p>
          <a:p>
            <a:pPr algn="ctr"/>
            <a:r>
              <a:rPr lang="fr-FR" sz="2400" b="1" dirty="0">
                <a:solidFill>
                  <a:schemeClr val="bg1"/>
                </a:solidFill>
                <a:effectLst>
                  <a:outerShdw blurRad="38100" dist="38100" dir="2700000" algn="tl">
                    <a:srgbClr val="000000">
                      <a:alpha val="43137"/>
                    </a:srgbClr>
                  </a:outerShdw>
                </a:effectLst>
                <a:latin typeface="Californian FB" panose="0207040306080B030204" pitchFamily="18" charset="0"/>
              </a:rPr>
              <a:t>Les Malédictions</a:t>
            </a:r>
          </a:p>
        </p:txBody>
      </p:sp>
      <p:sp>
        <p:nvSpPr>
          <p:cNvPr id="7" name="Rectangle 6">
            <a:extLst>
              <a:ext uri="{FF2B5EF4-FFF2-40B4-BE49-F238E27FC236}">
                <a16:creationId xmlns:a16="http://schemas.microsoft.com/office/drawing/2014/main" id="{952060F6-0AF3-4B6A-AA2F-CD3416DEB702}"/>
              </a:ext>
            </a:extLst>
          </p:cNvPr>
          <p:cNvSpPr/>
          <p:nvPr/>
        </p:nvSpPr>
        <p:spPr>
          <a:xfrm>
            <a:off x="8809506" y="371944"/>
            <a:ext cx="3070031" cy="5078313"/>
          </a:xfrm>
          <a:prstGeom prst="rect">
            <a:avLst/>
          </a:prstGeom>
        </p:spPr>
        <p:txBody>
          <a:bodyPr wrap="square">
            <a:spAutoFit/>
          </a:bodyPr>
          <a:lstStyle/>
          <a:p>
            <a:pPr algn="just"/>
            <a:r>
              <a:rPr lang="fr-FR" b="1" baseline="30000" dirty="0">
                <a:latin typeface="Californian FB" panose="0207040306080B030204" pitchFamily="18" charset="0"/>
              </a:rPr>
              <a:t>30 </a:t>
            </a:r>
            <a:r>
              <a:rPr lang="fr-FR" dirty="0">
                <a:latin typeface="Californian FB" panose="0207040306080B030204" pitchFamily="18" charset="0"/>
              </a:rPr>
              <a:t>Alors Josué construisit un autel en l’honneur de l'Eternel, le Dieu d'Israël, sur le mont Ebal </a:t>
            </a:r>
            <a:r>
              <a:rPr lang="fr-FR" b="1" baseline="30000" dirty="0">
                <a:latin typeface="Californian FB" panose="0207040306080B030204" pitchFamily="18" charset="0"/>
              </a:rPr>
              <a:t>31 </a:t>
            </a:r>
            <a:r>
              <a:rPr lang="fr-FR" dirty="0">
                <a:latin typeface="Californian FB" panose="0207040306080B030204" pitchFamily="18" charset="0"/>
              </a:rPr>
              <a:t>comme Moïse, le serviteur de l'Eternel, l'avait ordonné aux Israélites. Il le construisit en respectant ce qui est écrit dans le livre de la loi de Moïse: c'était un autel en pierres brutes, qu’on ne travailla pas avec le fer. Ils y offrirent des holocaustes à l'Eternel et ils présentèrent des sacrifices de communion. </a:t>
            </a:r>
            <a:r>
              <a:rPr lang="fr-FR" b="1" baseline="30000" dirty="0">
                <a:latin typeface="Californian FB" panose="0207040306080B030204" pitchFamily="18" charset="0"/>
              </a:rPr>
              <a:t>32 </a:t>
            </a:r>
            <a:r>
              <a:rPr lang="fr-FR" dirty="0">
                <a:latin typeface="Californian FB" panose="0207040306080B030204" pitchFamily="18" charset="0"/>
              </a:rPr>
              <a:t>Là, Josué écrivit sur les pierres une copie de la loi que Moïse avait écrite devant les Israélites.</a:t>
            </a:r>
            <a:r>
              <a:rPr lang="fr-FR" dirty="0">
                <a:solidFill>
                  <a:srgbClr val="000000"/>
                </a:solidFill>
                <a:latin typeface="Californian FB" panose="0207040306080B030204" pitchFamily="18" charset="0"/>
              </a:rPr>
              <a:t>    </a:t>
            </a:r>
            <a:r>
              <a:rPr lang="fr-FR" b="1" dirty="0">
                <a:solidFill>
                  <a:srgbClr val="000000"/>
                </a:solidFill>
                <a:latin typeface="Californian FB" panose="0207040306080B030204" pitchFamily="18" charset="0"/>
              </a:rPr>
              <a:t>(Josué 8:30-32)</a:t>
            </a:r>
            <a:endParaRPr lang="en-US" b="1" dirty="0">
              <a:latin typeface="Californian FB" panose="0207040306080B030204" pitchFamily="18" charset="0"/>
            </a:endParaRPr>
          </a:p>
        </p:txBody>
      </p:sp>
      <p:sp>
        <p:nvSpPr>
          <p:cNvPr id="9" name="TextBox 8">
            <a:extLst>
              <a:ext uri="{FF2B5EF4-FFF2-40B4-BE49-F238E27FC236}">
                <a16:creationId xmlns:a16="http://schemas.microsoft.com/office/drawing/2014/main" id="{4F5DEE73-9C68-476B-86DD-70519C327A9A}"/>
              </a:ext>
            </a:extLst>
          </p:cNvPr>
          <p:cNvSpPr txBox="1"/>
          <p:nvPr/>
        </p:nvSpPr>
        <p:spPr>
          <a:xfrm>
            <a:off x="1762653" y="274831"/>
            <a:ext cx="5017273" cy="954107"/>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Californian FB" panose="0207040306080B030204" pitchFamily="18" charset="0"/>
              </a:rPr>
              <a:t>Se souvenir de la grâce de Dieu</a:t>
            </a:r>
          </a:p>
          <a:p>
            <a:pPr algn="ctr"/>
            <a:r>
              <a:rPr lang="en-US" sz="2800" b="1" dirty="0" err="1">
                <a:solidFill>
                  <a:schemeClr val="bg1"/>
                </a:solidFill>
                <a:effectLst>
                  <a:outerShdw blurRad="38100" dist="38100" dir="2700000" algn="tl">
                    <a:srgbClr val="000000">
                      <a:alpha val="43137"/>
                    </a:srgbClr>
                  </a:outerShdw>
                </a:effectLst>
                <a:latin typeface="Californian FB" panose="0207040306080B030204" pitchFamily="18" charset="0"/>
              </a:rPr>
              <a:t>Josué</a:t>
            </a:r>
            <a:r>
              <a:rPr lang="en-US" sz="2800" b="1" dirty="0">
                <a:solidFill>
                  <a:schemeClr val="bg1"/>
                </a:solidFill>
                <a:effectLst>
                  <a:outerShdw blurRad="38100" dist="38100" dir="2700000" algn="tl">
                    <a:srgbClr val="000000">
                      <a:alpha val="43137"/>
                    </a:srgbClr>
                  </a:outerShdw>
                </a:effectLst>
                <a:latin typeface="Californian FB" panose="0207040306080B030204" pitchFamily="18" charset="0"/>
              </a:rPr>
              <a:t> 8:30-32</a:t>
            </a:r>
          </a:p>
        </p:txBody>
      </p:sp>
      <p:sp>
        <p:nvSpPr>
          <p:cNvPr id="5" name="TextBox 4">
            <a:extLst>
              <a:ext uri="{FF2B5EF4-FFF2-40B4-BE49-F238E27FC236}">
                <a16:creationId xmlns:a16="http://schemas.microsoft.com/office/drawing/2014/main" id="{225A3617-373A-45BB-B306-533C2F133060}"/>
              </a:ext>
            </a:extLst>
          </p:cNvPr>
          <p:cNvSpPr txBox="1"/>
          <p:nvPr/>
        </p:nvSpPr>
        <p:spPr>
          <a:xfrm>
            <a:off x="4770783" y="2457876"/>
            <a:ext cx="944489" cy="400110"/>
          </a:xfrm>
          <a:prstGeom prst="rect">
            <a:avLst/>
          </a:prstGeom>
          <a:noFill/>
        </p:spPr>
        <p:txBody>
          <a:bodyPr wrap="none" rtlCol="0">
            <a:spAutoFit/>
          </a:bodyPr>
          <a:lstStyle/>
          <a:p>
            <a:r>
              <a:rPr lang="en-US" sz="2000" b="1" dirty="0" err="1">
                <a:latin typeface="Californian FB" panose="0207040306080B030204" pitchFamily="18" charset="0"/>
              </a:rPr>
              <a:t>L’autel</a:t>
            </a:r>
            <a:endParaRPr lang="en-US" sz="2000" b="1" dirty="0">
              <a:latin typeface="Californian FB" panose="0207040306080B030204" pitchFamily="18" charset="0"/>
            </a:endParaRPr>
          </a:p>
        </p:txBody>
      </p:sp>
    </p:spTree>
    <p:extLst>
      <p:ext uri="{BB962C8B-B14F-4D97-AF65-F5344CB8AC3E}">
        <p14:creationId xmlns:p14="http://schemas.microsoft.com/office/powerpoint/2010/main" val="279475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014B-77A5-400F-89BD-054E492B187B}"/>
              </a:ext>
            </a:extLst>
          </p:cNvPr>
          <p:cNvSpPr>
            <a:spLocks noGrp="1"/>
          </p:cNvSpPr>
          <p:nvPr>
            <p:ph type="ctrTitle"/>
          </p:nvPr>
        </p:nvSpPr>
        <p:spPr>
          <a:xfrm>
            <a:off x="1138362" y="182881"/>
            <a:ext cx="10058400" cy="818585"/>
          </a:xfrm>
        </p:spPr>
        <p:txBody>
          <a:bodyPr>
            <a:normAutofit/>
          </a:bodyPr>
          <a:lstStyle/>
          <a:p>
            <a:pPr algn="ctr"/>
            <a:r>
              <a:rPr lang="fr-FR" sz="4400" dirty="0">
                <a:latin typeface="Californian FB" panose="0207040306080B030204" pitchFamily="18" charset="0"/>
              </a:rPr>
              <a:t>Prendre Possession de la Vie Promise</a:t>
            </a:r>
          </a:p>
        </p:txBody>
      </p:sp>
      <p:sp>
        <p:nvSpPr>
          <p:cNvPr id="3" name="Subtitle 2">
            <a:extLst>
              <a:ext uri="{FF2B5EF4-FFF2-40B4-BE49-F238E27FC236}">
                <a16:creationId xmlns:a16="http://schemas.microsoft.com/office/drawing/2014/main" id="{A2890926-649D-402B-8FF7-FF24E957302E}"/>
              </a:ext>
            </a:extLst>
          </p:cNvPr>
          <p:cNvSpPr>
            <a:spLocks noGrp="1"/>
          </p:cNvSpPr>
          <p:nvPr>
            <p:ph type="subTitle" idx="1"/>
          </p:nvPr>
        </p:nvSpPr>
        <p:spPr>
          <a:xfrm>
            <a:off x="1066800" y="1162878"/>
            <a:ext cx="10058400" cy="3466769"/>
          </a:xfrm>
        </p:spPr>
        <p:txBody>
          <a:bodyPr anchor="ctr">
            <a:noAutofit/>
          </a:bodyPr>
          <a:lstStyle/>
          <a:p>
            <a:pPr algn="ctr"/>
            <a:r>
              <a:rPr lang="fr-FR" sz="2800" b="1" dirty="0">
                <a:solidFill>
                  <a:schemeClr val="tx1"/>
                </a:solidFill>
                <a:latin typeface="Californian FB" panose="0207040306080B030204" pitchFamily="18" charset="0"/>
              </a:rPr>
              <a:t>Josué 8 – </a:t>
            </a:r>
            <a:r>
              <a:rPr lang="fr-FR" sz="2800" b="1" dirty="0" err="1">
                <a:solidFill>
                  <a:schemeClr val="tx1"/>
                </a:solidFill>
                <a:latin typeface="Californian FB" panose="0207040306080B030204" pitchFamily="18" charset="0"/>
              </a:rPr>
              <a:t>PrincipE</a:t>
            </a:r>
            <a:r>
              <a:rPr lang="fr-FR" sz="2800" b="1" dirty="0">
                <a:solidFill>
                  <a:schemeClr val="tx1"/>
                </a:solidFill>
                <a:latin typeface="Californian FB" panose="0207040306080B030204" pitchFamily="18" charset="0"/>
              </a:rPr>
              <a:t> 11</a:t>
            </a:r>
          </a:p>
          <a:p>
            <a:pPr algn="ctr"/>
            <a:endParaRPr lang="fr-FR" sz="2800" b="1" dirty="0">
              <a:solidFill>
                <a:schemeClr val="tx1"/>
              </a:solidFill>
              <a:effectLst>
                <a:outerShdw blurRad="38100" dist="38100" dir="2700000" algn="tl">
                  <a:srgbClr val="000000">
                    <a:alpha val="43137"/>
                  </a:srgbClr>
                </a:outerShdw>
              </a:effectLst>
              <a:latin typeface="Californian FB" panose="0207040306080B030204" pitchFamily="18" charset="0"/>
            </a:endParaRPr>
          </a:p>
          <a:p>
            <a:pPr algn="ctr"/>
            <a:r>
              <a:rPr lang="fr-FR" sz="2800" b="1" cap="none" dirty="0">
                <a:solidFill>
                  <a:schemeClr val="tx1"/>
                </a:solidFill>
                <a:latin typeface="Californian FB" panose="0207040306080B030204" pitchFamily="18" charset="0"/>
              </a:rPr>
              <a:t>L’échec n’est pas le dernier mot …</a:t>
            </a:r>
          </a:p>
          <a:p>
            <a:r>
              <a:rPr lang="fr-FR" sz="2800" b="1" cap="none" dirty="0">
                <a:solidFill>
                  <a:schemeClr val="tx1"/>
                </a:solidFill>
                <a:latin typeface="Californian FB" panose="0207040306080B030204" pitchFamily="18" charset="0"/>
              </a:rPr>
              <a:t>			… Se souvenir du plan de Dieu</a:t>
            </a:r>
          </a:p>
          <a:p>
            <a:r>
              <a:rPr lang="fr-FR" sz="2800" b="1" cap="none" dirty="0">
                <a:solidFill>
                  <a:schemeClr val="tx1"/>
                </a:solidFill>
                <a:latin typeface="Californian FB" panose="0207040306080B030204" pitchFamily="18" charset="0"/>
              </a:rPr>
              <a:t>			… Se souvenir de la grâce de Dieu</a:t>
            </a:r>
          </a:p>
        </p:txBody>
      </p:sp>
    </p:spTree>
    <p:extLst>
      <p:ext uri="{BB962C8B-B14F-4D97-AF65-F5344CB8AC3E}">
        <p14:creationId xmlns:p14="http://schemas.microsoft.com/office/powerpoint/2010/main" val="107974346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408</TotalTime>
  <Words>90</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Berlin Sans FB</vt:lpstr>
      <vt:lpstr>Calibri</vt:lpstr>
      <vt:lpstr>Calibri Light</vt:lpstr>
      <vt:lpstr>Californian FB</vt:lpstr>
      <vt:lpstr>Retrospect</vt:lpstr>
      <vt:lpstr>Prendre Possession  de la  Vie Promise</vt:lpstr>
      <vt:lpstr>PowerPoint Presentation</vt:lpstr>
      <vt:lpstr>PowerPoint Presentation</vt:lpstr>
      <vt:lpstr>PowerPoint Presentation</vt:lpstr>
      <vt:lpstr>PowerPoint Presentation</vt:lpstr>
      <vt:lpstr>PowerPoint Presentation</vt:lpstr>
      <vt:lpstr>PowerPoint Presentation</vt:lpstr>
      <vt:lpstr>Prendre Possession de la Vie Promise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Prendre Possession  de la  Vie Promise</dc:title>
  <dc:creator>Todd Althaus</dc:creator>
  <cp:lastModifiedBy>Todd Althaus</cp:lastModifiedBy>
  <cp:revision>11</cp:revision>
  <dcterms:created xsi:type="dcterms:W3CDTF">2019-03-13T13:35:24Z</dcterms:created>
  <dcterms:modified xsi:type="dcterms:W3CDTF">2019-03-17T06:43:22Z</dcterms:modified>
</cp:coreProperties>
</file>