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0" r:id="rId5"/>
    <p:sldId id="257" r:id="rId6"/>
    <p:sldId id="261" r:id="rId7"/>
    <p:sldId id="262" r:id="rId8"/>
    <p:sldId id="258" r:id="rId9"/>
    <p:sldId id="259"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76DE8-EFA6-4151-BF81-DADD3ED88C6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4A831-724E-40D5-990A-398EFF017716}"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69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76DE8-EFA6-4151-BF81-DADD3ED88C6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9159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76DE8-EFA6-4151-BF81-DADD3ED88C6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380337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76DE8-EFA6-4151-BF81-DADD3ED88C6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26186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A76DE8-EFA6-4151-BF81-DADD3ED88C62}" type="datetimeFigureOut">
              <a:rPr lang="en-US" smtClean="0"/>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4A831-724E-40D5-990A-398EFF017716}"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43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76DE8-EFA6-4151-BF81-DADD3ED88C62}"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15364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76DE8-EFA6-4151-BF81-DADD3ED88C62}" type="datetimeFigureOut">
              <a:rPr lang="en-US" smtClean="0"/>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158497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76DE8-EFA6-4151-BF81-DADD3ED88C62}" type="datetimeFigureOut">
              <a:rPr lang="en-US" smtClean="0"/>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184878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A76DE8-EFA6-4151-BF81-DADD3ED88C62}" type="datetimeFigureOut">
              <a:rPr lang="en-US" smtClean="0"/>
              <a:t>8/31/2018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217789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EA76DE8-EFA6-4151-BF81-DADD3ED88C62}" type="datetimeFigureOut">
              <a:rPr lang="en-US" smtClean="0"/>
              <a:t>8/31/2018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54A831-724E-40D5-990A-398EFF017716}" type="slidenum">
              <a:rPr lang="en-US" smtClean="0"/>
              <a:t>‹N°›</a:t>
            </a:fld>
            <a:endParaRPr lang="en-US"/>
          </a:p>
        </p:txBody>
      </p:sp>
    </p:spTree>
    <p:extLst>
      <p:ext uri="{BB962C8B-B14F-4D97-AF65-F5344CB8AC3E}">
        <p14:creationId xmlns:p14="http://schemas.microsoft.com/office/powerpoint/2010/main" val="333859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A76DE8-EFA6-4151-BF81-DADD3ED88C62}" type="datetimeFigureOut">
              <a:rPr lang="en-US" smtClean="0"/>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4A831-724E-40D5-990A-398EFF017716}" type="slidenum">
              <a:rPr lang="en-US" smtClean="0"/>
              <a:t>‹N°›</a:t>
            </a:fld>
            <a:endParaRPr lang="en-US"/>
          </a:p>
        </p:txBody>
      </p:sp>
    </p:spTree>
    <p:extLst>
      <p:ext uri="{BB962C8B-B14F-4D97-AF65-F5344CB8AC3E}">
        <p14:creationId xmlns:p14="http://schemas.microsoft.com/office/powerpoint/2010/main" val="235159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EA76DE8-EFA6-4151-BF81-DADD3ED88C62}" type="datetimeFigureOut">
              <a:rPr lang="en-US" smtClean="0"/>
              <a:t>8/31/2018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54A831-724E-40D5-990A-398EFF017716}"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087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DD64-350B-4DA2-9C37-4D61581668C6}"/>
              </a:ext>
            </a:extLst>
          </p:cNvPr>
          <p:cNvSpPr>
            <a:spLocks noGrp="1"/>
          </p:cNvSpPr>
          <p:nvPr>
            <p:ph type="ctrTitle"/>
          </p:nvPr>
        </p:nvSpPr>
        <p:spPr/>
        <p:txBody>
          <a:bodyPr/>
          <a:lstStyle/>
          <a:p>
            <a:pPr algn="ctr"/>
            <a:r>
              <a:rPr lang="fr-FR" dirty="0">
                <a:effectLst>
                  <a:outerShdw blurRad="38100" dist="38100" dir="2700000" algn="tl">
                    <a:srgbClr val="000000">
                      <a:alpha val="43137"/>
                    </a:srgbClr>
                  </a:outerShdw>
                </a:effectLst>
              </a:rPr>
              <a:t>Prendre Possession de la Vie Promise</a:t>
            </a:r>
          </a:p>
        </p:txBody>
      </p:sp>
      <p:sp>
        <p:nvSpPr>
          <p:cNvPr id="3" name="Subtitle 2">
            <a:extLst>
              <a:ext uri="{FF2B5EF4-FFF2-40B4-BE49-F238E27FC236}">
                <a16:creationId xmlns:a16="http://schemas.microsoft.com/office/drawing/2014/main" id="{3DACDFC1-86D5-4985-B7AE-4B4A509E77D4}"/>
              </a:ext>
            </a:extLst>
          </p:cNvPr>
          <p:cNvSpPr>
            <a:spLocks noGrp="1"/>
          </p:cNvSpPr>
          <p:nvPr>
            <p:ph type="subTitle" idx="1"/>
          </p:nvPr>
        </p:nvSpPr>
        <p:spPr>
          <a:xfrm>
            <a:off x="1097280" y="4926960"/>
            <a:ext cx="10058400" cy="672561"/>
          </a:xfrm>
        </p:spPr>
        <p:txBody>
          <a:bodyPr>
            <a:normAutofit lnSpcReduction="10000"/>
          </a:bodyPr>
          <a:lstStyle/>
          <a:p>
            <a:pPr algn="ctr"/>
            <a:r>
              <a:rPr lang="fr-FR" sz="4400">
                <a:effectLst>
                  <a:outerShdw blurRad="38100" dist="38100" dir="2700000" algn="tl">
                    <a:srgbClr val="000000">
                      <a:alpha val="43137"/>
                    </a:srgbClr>
                  </a:outerShdw>
                </a:effectLst>
              </a:rPr>
              <a:t>Josué 4 – Prinicpe 6</a:t>
            </a:r>
          </a:p>
        </p:txBody>
      </p:sp>
    </p:spTree>
    <p:extLst>
      <p:ext uri="{BB962C8B-B14F-4D97-AF65-F5344CB8AC3E}">
        <p14:creationId xmlns:p14="http://schemas.microsoft.com/office/powerpoint/2010/main" val="19348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28446-BD89-49B7-8E6F-27DB15E25550}"/>
              </a:ext>
            </a:extLst>
          </p:cNvPr>
          <p:cNvSpPr>
            <a:spLocks noGrp="1"/>
          </p:cNvSpPr>
          <p:nvPr>
            <p:ph type="title"/>
          </p:nvPr>
        </p:nvSpPr>
        <p:spPr/>
        <p:txBody>
          <a:bodyPr>
            <a:normAutofit/>
          </a:bodyPr>
          <a:lstStyle/>
          <a:p>
            <a:pPr algn="ctr"/>
            <a:r>
              <a:rPr lang="fr-FR" dirty="0"/>
              <a:t>Les 12 pierres étaient importantes parce qu’elles </a:t>
            </a:r>
            <a:r>
              <a:rPr lang="fr-FR" b="1" dirty="0"/>
              <a:t>engageaient</a:t>
            </a:r>
            <a:r>
              <a:rPr lang="fr-FR" dirty="0"/>
              <a:t> le peuple d’Israël. </a:t>
            </a:r>
          </a:p>
        </p:txBody>
      </p:sp>
      <p:sp>
        <p:nvSpPr>
          <p:cNvPr id="2" name="Rectangle 1">
            <a:extLst>
              <a:ext uri="{FF2B5EF4-FFF2-40B4-BE49-F238E27FC236}">
                <a16:creationId xmlns:a16="http://schemas.microsoft.com/office/drawing/2014/main" id="{B0ED2207-529E-40DF-AD97-2EC3838285DC}"/>
              </a:ext>
            </a:extLst>
          </p:cNvPr>
          <p:cNvSpPr/>
          <p:nvPr/>
        </p:nvSpPr>
        <p:spPr>
          <a:xfrm>
            <a:off x="664028" y="1737360"/>
            <a:ext cx="10863943" cy="4423647"/>
          </a:xfrm>
          <a:prstGeom prst="rect">
            <a:avLst/>
          </a:prstGeom>
        </p:spPr>
        <p:txBody>
          <a:bodyPr wrap="square">
            <a:spAutoFit/>
          </a:bodyPr>
          <a:lstStyle/>
          <a:p>
            <a:pPr algn="just">
              <a:lnSpc>
                <a:spcPct val="107000"/>
              </a:lnSpc>
            </a:pPr>
            <a:r>
              <a:rPr lang="fr-FR"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Luc 5:4-11</a:t>
            </a:r>
          </a:p>
          <a:p>
            <a:pPr algn="just">
              <a:lnSpc>
                <a:spcPct val="107000"/>
              </a:lnSpc>
            </a:pPr>
            <a:r>
              <a:rPr lang="fr-FR" sz="2200" b="1" baseline="30000" dirty="0"/>
              <a:t>4 </a:t>
            </a:r>
            <a:r>
              <a:rPr lang="fr-FR" sz="2200" dirty="0"/>
              <a:t>Quand il eut fini de parler, il dit à Simon: «Avance là où l'eau est profonde et jetez vos filets pour pêcher.» </a:t>
            </a:r>
            <a:r>
              <a:rPr lang="fr-FR" sz="2200" b="1" baseline="30000" dirty="0"/>
              <a:t>5 </a:t>
            </a:r>
            <a:r>
              <a:rPr lang="fr-FR" sz="2200" dirty="0"/>
              <a:t>Simon lui répondit: «Maître, nous avons travaillé toute la nuit sans rien prendre; mais sur ta parole, je jetterai les filets.» </a:t>
            </a:r>
            <a:r>
              <a:rPr lang="fr-FR" sz="2200" b="1" baseline="30000" dirty="0"/>
              <a:t>6 </a:t>
            </a:r>
            <a:r>
              <a:rPr lang="fr-FR" sz="2200" dirty="0"/>
              <a:t>Ils les jetèrent et prirent une grande quantité de poissons, et leurs filets se déchiraient. </a:t>
            </a:r>
            <a:r>
              <a:rPr lang="fr-FR" sz="2200" b="1" baseline="30000" dirty="0"/>
              <a:t>7 </a:t>
            </a:r>
            <a:r>
              <a:rPr lang="fr-FR" sz="2200" dirty="0"/>
              <a:t>Ils firent signe à leurs compagnons qui étaient dans l'autre barque de venir les aider. Ils vinrent et remplirent les deux barques, au point qu'elles s'enfonçaient. </a:t>
            </a:r>
            <a:r>
              <a:rPr lang="fr-FR" sz="2200" b="1" baseline="30000" dirty="0"/>
              <a:t>8 </a:t>
            </a:r>
            <a:r>
              <a:rPr lang="fr-FR" sz="2200" dirty="0"/>
              <a:t>Quand il vit cela, Simon Pierre tomba aux genoux de Jésus et dit: «Seigneur, éloigne-toi de moi, parce que je suis un homme pécheur.» </a:t>
            </a:r>
            <a:r>
              <a:rPr lang="fr-FR" sz="2200" b="1" baseline="30000" dirty="0"/>
              <a:t>9 </a:t>
            </a:r>
            <a:r>
              <a:rPr lang="fr-FR" sz="2200" dirty="0"/>
              <a:t>En effet, lui et tous ceux qui étaient avec lui étaient remplis de frayeur à cause de la pêche qu'ils avaient faite. </a:t>
            </a:r>
            <a:r>
              <a:rPr lang="fr-FR" sz="2200" b="1" baseline="30000" dirty="0"/>
              <a:t>10 </a:t>
            </a:r>
            <a:r>
              <a:rPr lang="fr-FR" sz="2200" dirty="0"/>
              <a:t>Il en allait de même pour Jacques et Jean, les fils de Zébédée, les associés de Simon. Jésus dit à Simon: «N’aie pas peur, désormais tu seras pêcheur d'hommes.» </a:t>
            </a:r>
            <a:r>
              <a:rPr lang="fr-FR" sz="2200" b="1" baseline="30000" dirty="0"/>
              <a:t>11 </a:t>
            </a:r>
            <a:r>
              <a:rPr lang="fr-FR" sz="2200" dirty="0"/>
              <a:t>Alors ils ramenèrent les barques à terre, laissèrent tout et le suivirent.</a:t>
            </a:r>
            <a:endPar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856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CF625-ED51-432E-BA2D-FC424131F637}"/>
              </a:ext>
            </a:extLst>
          </p:cNvPr>
          <p:cNvSpPr>
            <a:spLocks noGrp="1"/>
          </p:cNvSpPr>
          <p:nvPr>
            <p:ph type="title"/>
          </p:nvPr>
        </p:nvSpPr>
        <p:spPr/>
        <p:txBody>
          <a:bodyPr/>
          <a:lstStyle/>
          <a:p>
            <a:r>
              <a:rPr lang="fr-FR" dirty="0">
                <a:solidFill>
                  <a:srgbClr val="000000">
                    <a:lumMod val="75000"/>
                    <a:lumOff val="25000"/>
                  </a:srgbClr>
                </a:solidFill>
                <a:effectLst>
                  <a:outerShdw blurRad="38100" dist="38100" dir="2700000" algn="tl">
                    <a:srgbClr val="000000">
                      <a:alpha val="43137"/>
                    </a:srgbClr>
                  </a:outerShdw>
                </a:effectLst>
              </a:rPr>
              <a:t>Les 12 pierres étaient importantes parce que …</a:t>
            </a:r>
            <a:endParaRPr lang="en-US"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95CD3076-D35B-4E96-B6E2-83BA86ADEDC0}"/>
              </a:ext>
            </a:extLst>
          </p:cNvPr>
          <p:cNvSpPr>
            <a:spLocks noGrp="1"/>
          </p:cNvSpPr>
          <p:nvPr>
            <p:ph idx="1"/>
          </p:nvPr>
        </p:nvSpPr>
        <p:spPr/>
        <p:txBody>
          <a:bodyPr/>
          <a:lstStyle/>
          <a:p>
            <a:pPr marL="457200" indent="-457200">
              <a:buFont typeface="+mj-lt"/>
              <a:buAutoNum type="arabicPeriod"/>
            </a:pPr>
            <a:r>
              <a:rPr lang="fr-FR" sz="4000" dirty="0"/>
              <a:t>Elles </a:t>
            </a:r>
            <a:r>
              <a:rPr lang="fr-FR" sz="4000" u="sng" dirty="0"/>
              <a:t>enseignaient</a:t>
            </a:r>
            <a:r>
              <a:rPr lang="fr-FR" sz="4000" dirty="0"/>
              <a:t> le peuple d’Israël</a:t>
            </a:r>
          </a:p>
          <a:p>
            <a:pPr marL="457200" indent="-457200">
              <a:buFont typeface="+mj-lt"/>
              <a:buAutoNum type="arabicPeriod"/>
            </a:pPr>
            <a:r>
              <a:rPr lang="fr-FR" sz="4000" dirty="0"/>
              <a:t>Elles </a:t>
            </a:r>
            <a:r>
              <a:rPr lang="fr-FR" sz="4000" u="sng" dirty="0"/>
              <a:t>encourageaient</a:t>
            </a:r>
            <a:r>
              <a:rPr lang="fr-FR" sz="4000" dirty="0"/>
              <a:t> le peuple d’Israël</a:t>
            </a:r>
          </a:p>
          <a:p>
            <a:pPr marL="457200" indent="-457200">
              <a:buFont typeface="+mj-lt"/>
              <a:buAutoNum type="arabicPeriod"/>
            </a:pPr>
            <a:r>
              <a:rPr lang="fr-FR" sz="4000" dirty="0"/>
              <a:t>Elles </a:t>
            </a:r>
            <a:r>
              <a:rPr lang="fr-FR" sz="4000" u="sng" dirty="0"/>
              <a:t>engageaient</a:t>
            </a:r>
            <a:r>
              <a:rPr lang="fr-FR" sz="4000" dirty="0"/>
              <a:t> le peuple d’Israël</a:t>
            </a:r>
          </a:p>
          <a:p>
            <a:pPr marL="457200" indent="-457200">
              <a:buFont typeface="+mj-lt"/>
              <a:buAutoNum type="arabicPeriod"/>
            </a:pPr>
            <a:endParaRPr lang="fr-FR" dirty="0"/>
          </a:p>
          <a:p>
            <a:pPr marL="457200" indent="-457200">
              <a:buFont typeface="+mj-lt"/>
              <a:buAutoNum type="arabicPeriod"/>
            </a:pPr>
            <a:endParaRPr lang="fr-FR" dirty="0"/>
          </a:p>
          <a:p>
            <a:pPr marL="457200" indent="-457200">
              <a:buFont typeface="+mj-lt"/>
              <a:buAutoNum type="arabicPeriod"/>
            </a:pPr>
            <a:endParaRPr lang="en-US" dirty="0"/>
          </a:p>
        </p:txBody>
      </p:sp>
    </p:spTree>
    <p:extLst>
      <p:ext uri="{BB962C8B-B14F-4D97-AF65-F5344CB8AC3E}">
        <p14:creationId xmlns:p14="http://schemas.microsoft.com/office/powerpoint/2010/main" val="298723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CF25-FABE-41B6-9D76-CA1619CE942D}"/>
              </a:ext>
            </a:extLst>
          </p:cNvPr>
          <p:cNvSpPr>
            <a:spLocks noGrp="1"/>
          </p:cNvSpPr>
          <p:nvPr>
            <p:ph type="title"/>
          </p:nvPr>
        </p:nvSpPr>
        <p:spPr/>
        <p:txBody>
          <a:bodyPr>
            <a:noAutofit/>
          </a:bodyPr>
          <a:lstStyle/>
          <a:p>
            <a:pPr algn="ctr"/>
            <a:r>
              <a:rPr lang="fr-FR"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Quelques suggestions concrètes pour développer la pratique de se souvenir des merveilles de Dieu</a:t>
            </a:r>
            <a:endParaRPr lang="fr-FR" sz="3600" dirty="0"/>
          </a:p>
        </p:txBody>
      </p:sp>
      <p:sp>
        <p:nvSpPr>
          <p:cNvPr id="3" name="Content Placeholder 2">
            <a:extLst>
              <a:ext uri="{FF2B5EF4-FFF2-40B4-BE49-F238E27FC236}">
                <a16:creationId xmlns:a16="http://schemas.microsoft.com/office/drawing/2014/main" id="{2E41CD70-B4F1-411B-838A-198C454FD3FA}"/>
              </a:ext>
            </a:extLst>
          </p:cNvPr>
          <p:cNvSpPr>
            <a:spLocks noGrp="1"/>
          </p:cNvSpPr>
          <p:nvPr>
            <p:ph idx="1"/>
          </p:nvPr>
        </p:nvSpPr>
        <p:spPr>
          <a:xfrm>
            <a:off x="841466" y="1889276"/>
            <a:ext cx="10762706" cy="4348238"/>
          </a:xfrm>
        </p:spPr>
        <p:txBody>
          <a:bodyPr>
            <a:noAutofit/>
          </a:bodyPr>
          <a:lstStyle/>
          <a:p>
            <a:pPr lvl="1"/>
            <a:r>
              <a:rPr lang="fr-FR" sz="2400" dirty="0"/>
              <a:t>Observer les ordonnances du Baptême et de la Sainte Cène</a:t>
            </a:r>
            <a:endParaRPr lang="en-US" sz="2400" dirty="0"/>
          </a:p>
          <a:p>
            <a:pPr lvl="1"/>
            <a:r>
              <a:rPr lang="fr-FR" sz="2400" dirty="0"/>
              <a:t>Demander au Seigneur de vous rappeler ses merveilles dans votre vie. Notez-les. </a:t>
            </a:r>
            <a:endParaRPr lang="en-US" sz="2400" dirty="0"/>
          </a:p>
          <a:p>
            <a:pPr lvl="1"/>
            <a:r>
              <a:rPr lang="fr-FR" sz="2400" dirty="0"/>
              <a:t>Être créatif pour se rappeler de ses merveilles (un tableau d’art, un cantique Chrétien, un objet, un journal de « </a:t>
            </a:r>
            <a:r>
              <a:rPr lang="fr-FR" sz="2400" i="1" dirty="0"/>
              <a:t>Que signifient ces pierres ? » , </a:t>
            </a:r>
            <a:r>
              <a:rPr lang="fr-FR" sz="2400" dirty="0"/>
              <a:t>etc.)</a:t>
            </a:r>
            <a:endParaRPr lang="en-US" sz="2400" dirty="0"/>
          </a:p>
          <a:p>
            <a:pPr lvl="1"/>
            <a:r>
              <a:rPr lang="fr-FR" sz="2400" dirty="0"/>
              <a:t>Prendre du temps dans ton culte personnel avec Dieu pour y penser et pour en parler avec lui.</a:t>
            </a:r>
            <a:endParaRPr lang="en-US" sz="2400" dirty="0"/>
          </a:p>
          <a:p>
            <a:pPr lvl="1"/>
            <a:r>
              <a:rPr lang="fr-FR" sz="2400" dirty="0"/>
              <a:t>Prendre du temps dans ton culte de famille pour y penser et pour en parler</a:t>
            </a:r>
            <a:endParaRPr lang="en-US" sz="2400" dirty="0"/>
          </a:p>
          <a:p>
            <a:pPr lvl="1"/>
            <a:r>
              <a:rPr lang="fr-FR" sz="2400" dirty="0"/>
              <a:t>Prendre du temps dans le culte du dimanche </a:t>
            </a:r>
            <a:r>
              <a:rPr lang="fr-FR" sz="2400"/>
              <a:t>de partager </a:t>
            </a:r>
            <a:r>
              <a:rPr lang="fr-FR" sz="2400" dirty="0"/>
              <a:t>pendant le temps de témoignage. </a:t>
            </a:r>
            <a:endParaRPr lang="en-US" sz="2400" dirty="0"/>
          </a:p>
          <a:p>
            <a:endParaRPr lang="en-US" sz="2800" dirty="0"/>
          </a:p>
        </p:txBody>
      </p:sp>
    </p:spTree>
    <p:extLst>
      <p:ext uri="{BB962C8B-B14F-4D97-AF65-F5344CB8AC3E}">
        <p14:creationId xmlns:p14="http://schemas.microsoft.com/office/powerpoint/2010/main" val="156922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D6DB3-124F-43E3-A6E5-135905DD8733}"/>
              </a:ext>
            </a:extLst>
          </p:cNvPr>
          <p:cNvSpPr/>
          <p:nvPr/>
        </p:nvSpPr>
        <p:spPr>
          <a:xfrm>
            <a:off x="593887" y="314809"/>
            <a:ext cx="10916241" cy="5837495"/>
          </a:xfrm>
          <a:prstGeom prst="rect">
            <a:avLst/>
          </a:prstGeom>
        </p:spPr>
        <p:txBody>
          <a:bodyPr wrap="square">
            <a:spAutoFit/>
          </a:bodyPr>
          <a:lstStyle/>
          <a:p>
            <a:pPr algn="just"/>
            <a:r>
              <a:rPr lang="fr-FR" sz="2000" b="1" dirty="0">
                <a:solidFill>
                  <a:srgbClr val="000000"/>
                </a:solidFill>
              </a:rPr>
              <a:t>Josué 4 </a:t>
            </a:r>
          </a:p>
          <a:p>
            <a:pPr algn="just"/>
            <a:r>
              <a:rPr lang="fr-FR" sz="2000" b="1" baseline="30000" dirty="0">
                <a:solidFill>
                  <a:srgbClr val="000000"/>
                </a:solidFill>
              </a:rPr>
              <a:t>1</a:t>
            </a:r>
            <a:r>
              <a:rPr lang="fr-FR" sz="2000" dirty="0">
                <a:solidFill>
                  <a:srgbClr val="000000"/>
                </a:solidFill>
              </a:rPr>
              <a:t>Lorsque toute la nation eut fini de passer le Jourdain, l'Eternel dit à Josué: </a:t>
            </a:r>
            <a:r>
              <a:rPr lang="fr-FR" sz="2000" b="1" baseline="30000" dirty="0">
                <a:solidFill>
                  <a:srgbClr val="000000"/>
                </a:solidFill>
              </a:rPr>
              <a:t>2 </a:t>
            </a:r>
            <a:r>
              <a:rPr lang="fr-FR" sz="2000" dirty="0">
                <a:solidFill>
                  <a:srgbClr val="000000"/>
                </a:solidFill>
              </a:rPr>
              <a:t>«Prenez douze hommes parmi le peuple, un de chaque tribu. </a:t>
            </a:r>
            <a:r>
              <a:rPr lang="fr-FR" sz="2000" b="1" baseline="30000" dirty="0">
                <a:solidFill>
                  <a:srgbClr val="000000"/>
                </a:solidFill>
              </a:rPr>
              <a:t>3 </a:t>
            </a:r>
            <a:r>
              <a:rPr lang="fr-FR" sz="2000" dirty="0">
                <a:solidFill>
                  <a:srgbClr val="000000"/>
                </a:solidFill>
              </a:rPr>
              <a:t>Donnez-leur cet ordre: ‘Retirez d'ici, du milieu du Jourdain, là où les prêtres se sont arrêtés de pied ferme, douze pierres que vous emporterez avec vous et que vous déposerez à l'endroit où vous passerez cette nuit.’» </a:t>
            </a:r>
            <a:r>
              <a:rPr lang="fr-FR" sz="2000" b="1" baseline="30000" dirty="0">
                <a:solidFill>
                  <a:srgbClr val="000000"/>
                </a:solidFill>
              </a:rPr>
              <a:t>4 </a:t>
            </a:r>
            <a:r>
              <a:rPr lang="fr-FR" sz="2000" dirty="0">
                <a:solidFill>
                  <a:srgbClr val="000000"/>
                </a:solidFill>
              </a:rPr>
              <a:t>Josué appela les douze hommes qu'il choisit parmi les Israélites, un de chaque tribu. </a:t>
            </a:r>
            <a:r>
              <a:rPr lang="fr-FR" sz="2000" b="1" baseline="30000" dirty="0">
                <a:solidFill>
                  <a:srgbClr val="000000"/>
                </a:solidFill>
              </a:rPr>
              <a:t>5 </a:t>
            </a:r>
            <a:r>
              <a:rPr lang="fr-FR" sz="2000" dirty="0">
                <a:solidFill>
                  <a:srgbClr val="000000"/>
                </a:solidFill>
              </a:rPr>
              <a:t>Il leur dit: «Passez devant l'arche de l'Eternel, votre Dieu, au milieu du Jourdain et que chacun de vous charge une pierre sur son épaule, selon le nombre des tribus israélites, </a:t>
            </a:r>
            <a:r>
              <a:rPr lang="fr-FR" sz="2000" b="1" baseline="30000" dirty="0">
                <a:solidFill>
                  <a:srgbClr val="000000"/>
                </a:solidFill>
              </a:rPr>
              <a:t>6 </a:t>
            </a:r>
            <a:r>
              <a:rPr lang="fr-FR" sz="2000" dirty="0">
                <a:solidFill>
                  <a:srgbClr val="000000"/>
                </a:solidFill>
              </a:rPr>
              <a:t>afin que cela soit un signe au milieu de vous. Lorsque vos enfants demanderont un jour: ‘Que signifient pour vous ces pierres?’ </a:t>
            </a:r>
            <a:r>
              <a:rPr lang="fr-FR" sz="2000" b="1" baseline="30000" dirty="0">
                <a:solidFill>
                  <a:srgbClr val="000000"/>
                </a:solidFill>
              </a:rPr>
              <a:t>7 </a:t>
            </a:r>
            <a:r>
              <a:rPr lang="fr-FR" sz="2000" dirty="0">
                <a:solidFill>
                  <a:srgbClr val="000000"/>
                </a:solidFill>
              </a:rPr>
              <a:t>vous leur direz: ‘L’eau du Jourdain a été coupée devant l'arche de l'alliance de l'Eternel. Lorsqu'elle a passé le Jourdain, l’eau du Jourdain a été coupée, et ces pierres seront pour toujours un souvenir pour les Israélites.’» </a:t>
            </a:r>
          </a:p>
          <a:p>
            <a:pPr algn="just"/>
            <a:endParaRPr lang="fr-FR" sz="2000" b="1" baseline="30000" dirty="0"/>
          </a:p>
          <a:p>
            <a:pPr algn="just"/>
            <a:r>
              <a:rPr lang="fr-FR" sz="2000" b="1" baseline="30000" dirty="0"/>
              <a:t>8 </a:t>
            </a:r>
            <a:r>
              <a:rPr lang="fr-FR" sz="2000" dirty="0"/>
              <a:t>Les Israélites firent ce que Josué leur avait ordonné. Ils retirèrent douze pierres du milieu du Jourdain, comme l'Eternel l'avait dit à Josué, selon le nombre des tribus israélites. Ils les emportèrent avec eux et les déposèrent à l'endroit où ils devaient passer la nuit. </a:t>
            </a:r>
            <a:r>
              <a:rPr lang="fr-FR" sz="2000" b="1" baseline="30000" dirty="0"/>
              <a:t>9 </a:t>
            </a:r>
            <a:r>
              <a:rPr lang="fr-FR" sz="2000" dirty="0"/>
              <a:t>Josué dressa aussi douze pierres au milieu du Jourdain, là où s'étaient arrêtés les pieds des prêtres qui portaient l'arche de l'alliance, et elles y sont restées jusqu'à aujourd’hui. </a:t>
            </a:r>
            <a:r>
              <a:rPr lang="fr-FR" sz="2000" b="1" baseline="30000" dirty="0"/>
              <a:t>10 </a:t>
            </a:r>
            <a:r>
              <a:rPr lang="fr-FR" sz="2000" dirty="0"/>
              <a:t>Les prêtres qui portaient l'arche se tinrent au milieu du Jourdain jusqu'à l'entière réalisation de ce que l'Eternel avait ordonné à Josué de dire au peuple, en conformité avec tout ce que Moïse avait prescrit à Josué. Et le peuple s’empressa de passer. </a:t>
            </a:r>
            <a:r>
              <a:rPr lang="fr-FR" sz="2000" b="1" baseline="30000" dirty="0"/>
              <a:t>11 </a:t>
            </a:r>
            <a:r>
              <a:rPr lang="fr-FR" sz="2000" dirty="0"/>
              <a:t>Lorsque tout le peuple </a:t>
            </a:r>
            <a:r>
              <a:rPr lang="en-US" sz="2000" dirty="0" err="1"/>
              <a:t>eut</a:t>
            </a:r>
            <a:r>
              <a:rPr lang="en-US" sz="2000" dirty="0"/>
              <a:t> </a:t>
            </a:r>
            <a:r>
              <a:rPr lang="en-US" sz="2000" dirty="0" err="1"/>
              <a:t>fini</a:t>
            </a:r>
            <a:endParaRPr lang="en-US" sz="2000" dirty="0"/>
          </a:p>
        </p:txBody>
      </p:sp>
    </p:spTree>
    <p:extLst>
      <p:ext uri="{BB962C8B-B14F-4D97-AF65-F5344CB8AC3E}">
        <p14:creationId xmlns:p14="http://schemas.microsoft.com/office/powerpoint/2010/main" val="38197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AD6DB3-124F-43E3-A6E5-135905DD8733}"/>
              </a:ext>
            </a:extLst>
          </p:cNvPr>
          <p:cNvSpPr/>
          <p:nvPr/>
        </p:nvSpPr>
        <p:spPr>
          <a:xfrm>
            <a:off x="593887" y="314809"/>
            <a:ext cx="10916241" cy="5940088"/>
          </a:xfrm>
          <a:prstGeom prst="rect">
            <a:avLst/>
          </a:prstGeom>
        </p:spPr>
        <p:txBody>
          <a:bodyPr wrap="square">
            <a:spAutoFit/>
          </a:bodyPr>
          <a:lstStyle/>
          <a:p>
            <a:pPr algn="just"/>
            <a:r>
              <a:rPr lang="fr-FR" sz="2000" b="1" dirty="0">
                <a:solidFill>
                  <a:srgbClr val="000000"/>
                </a:solidFill>
              </a:rPr>
              <a:t>Josué 4 </a:t>
            </a:r>
          </a:p>
          <a:p>
            <a:pPr algn="just"/>
            <a:r>
              <a:rPr lang="fr-FR" sz="2000" dirty="0"/>
              <a:t>de passer, l'arche de l'Eternel et les prêtres passèrent devant le peuple. </a:t>
            </a:r>
            <a:r>
              <a:rPr lang="fr-FR" sz="2000" b="1" baseline="30000" dirty="0"/>
              <a:t>12 </a:t>
            </a:r>
            <a:r>
              <a:rPr lang="fr-FR" sz="2000" dirty="0"/>
              <a:t>Les </a:t>
            </a:r>
            <a:r>
              <a:rPr lang="fr-FR" sz="2000" dirty="0" err="1"/>
              <a:t>Rubénites</a:t>
            </a:r>
            <a:r>
              <a:rPr lang="fr-FR" sz="2000" dirty="0"/>
              <a:t>, les </a:t>
            </a:r>
            <a:r>
              <a:rPr lang="fr-FR" sz="2000" dirty="0" err="1"/>
              <a:t>Gadites</a:t>
            </a:r>
            <a:r>
              <a:rPr lang="fr-FR" sz="2000" dirty="0"/>
              <a:t> et la demi-tribu de Manassé passèrent en ordre de bataille devant les Israélites, comme Moïse le leur avait dit. </a:t>
            </a:r>
            <a:r>
              <a:rPr lang="fr-FR" sz="2000" b="1" baseline="30000" dirty="0"/>
              <a:t>13 </a:t>
            </a:r>
            <a:r>
              <a:rPr lang="fr-FR" sz="2000" dirty="0"/>
              <a:t>Environ 40'000 hommes, équipés pour la guerre et prêts à combattre, passèrent devant l'Eternel dans les plaines de Jéricho.</a:t>
            </a:r>
          </a:p>
          <a:p>
            <a:pPr algn="just"/>
            <a:r>
              <a:rPr lang="fr-FR" sz="2000" b="1" baseline="30000" dirty="0"/>
              <a:t>14 </a:t>
            </a:r>
            <a:r>
              <a:rPr lang="fr-FR" sz="2000" dirty="0"/>
              <a:t>Ce jour-là, l'Eternel rendit Josué grand aux yeux de tout Israël, et ils le respectèrent comme ils avaient respecté Moïse, tous les jours de sa vie.</a:t>
            </a:r>
          </a:p>
          <a:p>
            <a:pPr algn="just"/>
            <a:r>
              <a:rPr lang="fr-FR" sz="2000" b="1" baseline="30000" dirty="0"/>
              <a:t>15 </a:t>
            </a:r>
            <a:r>
              <a:rPr lang="fr-FR" sz="2000" dirty="0"/>
              <a:t>L'Eternel dit à Josué: </a:t>
            </a:r>
            <a:r>
              <a:rPr lang="fr-FR" sz="2000" b="1" baseline="30000" dirty="0"/>
              <a:t>16 </a:t>
            </a:r>
            <a:r>
              <a:rPr lang="fr-FR" sz="2000" dirty="0"/>
              <a:t>«Ordonne aux prêtres qui portent l'arche du témoignage de sortir du Jourdain.» </a:t>
            </a:r>
            <a:r>
              <a:rPr lang="fr-FR" sz="2000" b="1" baseline="30000" dirty="0"/>
              <a:t>17 </a:t>
            </a:r>
            <a:r>
              <a:rPr lang="fr-FR" sz="2000" dirty="0"/>
              <a:t>Josué donna cet ordre aux prêtres: «Sortez du Jourdain.» </a:t>
            </a:r>
            <a:r>
              <a:rPr lang="fr-FR" sz="2000" b="1" baseline="30000" dirty="0"/>
              <a:t>18 </a:t>
            </a:r>
            <a:r>
              <a:rPr lang="fr-FR" sz="2000" dirty="0"/>
              <a:t>Lorsque les prêtres qui portaient l'arche de l'alliance de l'Eternel furent sortis du milieu du Jourdain et que la plante de leurs pieds se posa sur le sec, l’eau du Jourdain retourna à sa place et inonda toutes ses rives comme avant.</a:t>
            </a:r>
          </a:p>
          <a:p>
            <a:pPr algn="just"/>
            <a:r>
              <a:rPr lang="fr-FR" sz="2000" b="1" baseline="30000" dirty="0"/>
              <a:t>19 </a:t>
            </a:r>
            <a:r>
              <a:rPr lang="fr-FR" sz="2000" dirty="0"/>
              <a:t>Le peuple sortit du Jourdain le dixième jour du premier mois et campa à Guilgal, à l'extrémité est de Jéricho.</a:t>
            </a:r>
          </a:p>
          <a:p>
            <a:pPr algn="just"/>
            <a:r>
              <a:rPr lang="fr-FR" sz="2000" b="1" baseline="30000" dirty="0"/>
              <a:t>20 </a:t>
            </a:r>
            <a:r>
              <a:rPr lang="fr-FR" sz="2000" dirty="0"/>
              <a:t>Josué dressa à Guilgal les douze pierres qu'ils avaient retirées du Jourdain. </a:t>
            </a:r>
            <a:r>
              <a:rPr lang="fr-FR" sz="2000" b="1" baseline="30000" dirty="0"/>
              <a:t>21 </a:t>
            </a:r>
            <a:r>
              <a:rPr lang="fr-FR" sz="2000" dirty="0"/>
              <a:t>Il dit aux Israélites: «Lorsque vos enfants demanderont un jour à leur père: ‘Que signifient ces pierres?’ </a:t>
            </a:r>
            <a:r>
              <a:rPr lang="fr-FR" sz="2000" b="1" baseline="30000" dirty="0"/>
              <a:t>22 </a:t>
            </a:r>
            <a:r>
              <a:rPr lang="fr-FR" sz="2000" dirty="0"/>
              <a:t>vous les instruirez en disant: ‘Israël a passé le Jourdain que voici à pied sec.’ </a:t>
            </a:r>
            <a:r>
              <a:rPr lang="fr-FR" sz="2000" b="1" baseline="30000" dirty="0"/>
              <a:t>23 </a:t>
            </a:r>
            <a:r>
              <a:rPr lang="fr-FR" sz="2000" dirty="0"/>
              <a:t>Oui, l'Eternel, votre Dieu, a asséché devant vous l’eau du Jourdain jusqu'à ce que vous soyez passés, tout comme il l'avait fait à la mer des Roseaux, qu'il a asséchée devant nous jusqu'à ce que nous soyons passés. </a:t>
            </a:r>
            <a:r>
              <a:rPr lang="fr-FR" sz="2000" b="1" baseline="30000" dirty="0"/>
              <a:t>24 </a:t>
            </a:r>
            <a:r>
              <a:rPr lang="fr-FR" sz="2000" dirty="0"/>
              <a:t>Ainsi, tous les peuples de la terre sauront que la main de l'Eternel est puissante et vous craindrez toujours l'Eternel, votre Dieu.»</a:t>
            </a:r>
            <a:endParaRPr lang="fr-FR" sz="2400" dirty="0"/>
          </a:p>
        </p:txBody>
      </p:sp>
    </p:spTree>
    <p:extLst>
      <p:ext uri="{BB962C8B-B14F-4D97-AF65-F5344CB8AC3E}">
        <p14:creationId xmlns:p14="http://schemas.microsoft.com/office/powerpoint/2010/main" val="88455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26CB66-FC48-43CF-85EC-44A7040ECC52}"/>
              </a:ext>
            </a:extLst>
          </p:cNvPr>
          <p:cNvPicPr>
            <a:picLocks noChangeAspect="1"/>
          </p:cNvPicPr>
          <p:nvPr/>
        </p:nvPicPr>
        <p:blipFill rotWithShape="1">
          <a:blip r:embed="rId2">
            <a:extLst>
              <a:ext uri="{28A0092B-C50C-407E-A947-70E740481C1C}">
                <a14:useLocalDpi xmlns:a14="http://schemas.microsoft.com/office/drawing/2010/main" val="0"/>
              </a:ext>
            </a:extLst>
          </a:blip>
          <a:srcRect b="12845"/>
          <a:stretch/>
        </p:blipFill>
        <p:spPr>
          <a:xfrm>
            <a:off x="2276150" y="860038"/>
            <a:ext cx="9883161" cy="5467546"/>
          </a:xfrm>
          <a:prstGeom prst="rect">
            <a:avLst/>
          </a:prstGeom>
        </p:spPr>
      </p:pic>
      <p:pic>
        <p:nvPicPr>
          <p:cNvPr id="7" name="Picture 6">
            <a:extLst>
              <a:ext uri="{FF2B5EF4-FFF2-40B4-BE49-F238E27FC236}">
                <a16:creationId xmlns:a16="http://schemas.microsoft.com/office/drawing/2014/main" id="{4E56700F-F1E5-490A-BBD0-8A8481EDE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45" y="1161418"/>
            <a:ext cx="1640897" cy="3281793"/>
          </a:xfrm>
          <a:prstGeom prst="rect">
            <a:avLst/>
          </a:prstGeom>
        </p:spPr>
      </p:pic>
      <p:pic>
        <p:nvPicPr>
          <p:cNvPr id="9" name="Picture 8">
            <a:extLst>
              <a:ext uri="{FF2B5EF4-FFF2-40B4-BE49-F238E27FC236}">
                <a16:creationId xmlns:a16="http://schemas.microsoft.com/office/drawing/2014/main" id="{B43BAE56-BE77-4A15-A0D3-DBD219E18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110" y="213570"/>
            <a:ext cx="1718740" cy="3437479"/>
          </a:xfrm>
          <a:prstGeom prst="rect">
            <a:avLst/>
          </a:prstGeom>
        </p:spPr>
      </p:pic>
      <p:sp>
        <p:nvSpPr>
          <p:cNvPr id="10" name="TextBox 9">
            <a:extLst>
              <a:ext uri="{FF2B5EF4-FFF2-40B4-BE49-F238E27FC236}">
                <a16:creationId xmlns:a16="http://schemas.microsoft.com/office/drawing/2014/main" id="{D00FA278-F232-434F-B4E7-AE83CDD4AC3F}"/>
              </a:ext>
            </a:extLst>
          </p:cNvPr>
          <p:cNvSpPr txBox="1"/>
          <p:nvPr/>
        </p:nvSpPr>
        <p:spPr>
          <a:xfrm>
            <a:off x="2054501" y="2566871"/>
            <a:ext cx="1718740" cy="707886"/>
          </a:xfrm>
          <a:prstGeom prst="rect">
            <a:avLst/>
          </a:prstGeom>
          <a:noFill/>
        </p:spPr>
        <p:txBody>
          <a:bodyPr wrap="none" rtlCol="0">
            <a:spAutoFit/>
          </a:bodyPr>
          <a:lstStyle/>
          <a:p>
            <a:r>
              <a:rPr lang="fr-FR" sz="4000" dirty="0">
                <a:effectLst>
                  <a:outerShdw blurRad="38100" dist="38100" dir="2700000" algn="tl">
                    <a:srgbClr val="000000">
                      <a:alpha val="43137"/>
                    </a:srgbClr>
                  </a:outerShdw>
                </a:effectLst>
              </a:rPr>
              <a:t>Josué 3</a:t>
            </a:r>
          </a:p>
        </p:txBody>
      </p:sp>
      <p:sp>
        <p:nvSpPr>
          <p:cNvPr id="11" name="TextBox 10">
            <a:extLst>
              <a:ext uri="{FF2B5EF4-FFF2-40B4-BE49-F238E27FC236}">
                <a16:creationId xmlns:a16="http://schemas.microsoft.com/office/drawing/2014/main" id="{A5BD1DDD-9A13-4375-A14A-5BFAEB6AA2C7}"/>
              </a:ext>
            </a:extLst>
          </p:cNvPr>
          <p:cNvSpPr txBox="1"/>
          <p:nvPr/>
        </p:nvSpPr>
        <p:spPr>
          <a:xfrm>
            <a:off x="6688392" y="1404156"/>
            <a:ext cx="1744388" cy="707886"/>
          </a:xfrm>
          <a:prstGeom prst="rect">
            <a:avLst/>
          </a:prstGeom>
          <a:noFill/>
        </p:spPr>
        <p:txBody>
          <a:bodyPr wrap="none" rtlCol="0">
            <a:spAutoFit/>
          </a:bodyPr>
          <a:lstStyle/>
          <a:p>
            <a:r>
              <a:rPr lang="fr-FR" sz="4000" dirty="0">
                <a:effectLst>
                  <a:outerShdw blurRad="38100" dist="38100" dir="2700000" algn="tl">
                    <a:srgbClr val="000000">
                      <a:alpha val="43137"/>
                    </a:srgbClr>
                  </a:outerShdw>
                </a:effectLst>
              </a:rPr>
              <a:t>Josué 4</a:t>
            </a:r>
          </a:p>
        </p:txBody>
      </p:sp>
      <p:sp>
        <p:nvSpPr>
          <p:cNvPr id="12" name="TextBox 11">
            <a:extLst>
              <a:ext uri="{FF2B5EF4-FFF2-40B4-BE49-F238E27FC236}">
                <a16:creationId xmlns:a16="http://schemas.microsoft.com/office/drawing/2014/main" id="{B39B66C8-A45A-495C-8F16-2435573D3804}"/>
              </a:ext>
            </a:extLst>
          </p:cNvPr>
          <p:cNvSpPr txBox="1"/>
          <p:nvPr/>
        </p:nvSpPr>
        <p:spPr>
          <a:xfrm>
            <a:off x="395926" y="4939645"/>
            <a:ext cx="4081806" cy="954107"/>
          </a:xfrm>
          <a:prstGeom prst="rect">
            <a:avLst/>
          </a:prstGeom>
          <a:noFill/>
        </p:spPr>
        <p:txBody>
          <a:bodyPr wrap="square" rtlCol="0">
            <a:spAutoFit/>
          </a:bodyPr>
          <a:lstStyle/>
          <a:p>
            <a:pPr algn="ctr"/>
            <a:r>
              <a:rPr lang="fr-FR" sz="2800" dirty="0">
                <a:effectLst>
                  <a:outerShdw blurRad="38100" dist="38100" dir="2700000" algn="tl">
                    <a:srgbClr val="000000">
                      <a:alpha val="43137"/>
                    </a:srgbClr>
                  </a:outerShdw>
                </a:effectLst>
              </a:rPr>
              <a:t>Fixez votre regard sur Dieu et non sur le problème</a:t>
            </a:r>
          </a:p>
        </p:txBody>
      </p:sp>
      <p:sp>
        <p:nvSpPr>
          <p:cNvPr id="14" name="Rectangle 13">
            <a:extLst>
              <a:ext uri="{FF2B5EF4-FFF2-40B4-BE49-F238E27FC236}">
                <a16:creationId xmlns:a16="http://schemas.microsoft.com/office/drawing/2014/main" id="{29F399EC-81AF-4BF9-9650-3ECD21766B19}"/>
              </a:ext>
            </a:extLst>
          </p:cNvPr>
          <p:cNvSpPr/>
          <p:nvPr/>
        </p:nvSpPr>
        <p:spPr>
          <a:xfrm>
            <a:off x="7765302" y="3667026"/>
            <a:ext cx="4301095" cy="954107"/>
          </a:xfrm>
          <a:prstGeom prst="rect">
            <a:avLst/>
          </a:prstGeom>
        </p:spPr>
        <p:txBody>
          <a:bodyPr wrap="square">
            <a:spAutoFit/>
          </a:bodyPr>
          <a:lstStyle/>
          <a:p>
            <a:pPr algn="ctr"/>
            <a:r>
              <a:rPr lang="fr-F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Souvenez-vous des merveilles de Dieu</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304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28446-BD89-49B7-8E6F-27DB15E25550}"/>
              </a:ext>
            </a:extLst>
          </p:cNvPr>
          <p:cNvSpPr>
            <a:spLocks noGrp="1"/>
          </p:cNvSpPr>
          <p:nvPr>
            <p:ph type="title"/>
          </p:nvPr>
        </p:nvSpPr>
        <p:spPr/>
        <p:txBody>
          <a:bodyPr>
            <a:normAutofit/>
          </a:bodyPr>
          <a:lstStyle/>
          <a:p>
            <a:pPr algn="ctr"/>
            <a:r>
              <a:rPr lang="fr-FR" dirty="0"/>
              <a:t>Les 12 pierres étaient importantes parce qu’elles </a:t>
            </a:r>
            <a:r>
              <a:rPr lang="fr-FR" b="1" dirty="0"/>
              <a:t>enseignaient</a:t>
            </a:r>
            <a:r>
              <a:rPr lang="fr-FR" dirty="0"/>
              <a:t> le peuple d’Israël. </a:t>
            </a:r>
            <a:endParaRPr lang="en-US" dirty="0"/>
          </a:p>
        </p:txBody>
      </p:sp>
      <p:sp>
        <p:nvSpPr>
          <p:cNvPr id="2" name="Rectangle 1">
            <a:extLst>
              <a:ext uri="{FF2B5EF4-FFF2-40B4-BE49-F238E27FC236}">
                <a16:creationId xmlns:a16="http://schemas.microsoft.com/office/drawing/2014/main" id="{CC400585-56E7-43BA-8617-7DBE178D74C7}"/>
              </a:ext>
            </a:extLst>
          </p:cNvPr>
          <p:cNvSpPr/>
          <p:nvPr/>
        </p:nvSpPr>
        <p:spPr>
          <a:xfrm>
            <a:off x="509046" y="1737360"/>
            <a:ext cx="11012079" cy="3700244"/>
          </a:xfrm>
          <a:prstGeom prst="rect">
            <a:avLst/>
          </a:prstGeom>
        </p:spPr>
        <p:txBody>
          <a:bodyPr wrap="square">
            <a:spAutoFit/>
          </a:bodyPr>
          <a:lstStyle/>
          <a:p>
            <a:pPr lvl="1" algn="just">
              <a:lnSpc>
                <a:spcPct val="107000"/>
              </a:lnSpc>
              <a:spcAft>
                <a:spcPts val="0"/>
              </a:spcAft>
            </a:pPr>
            <a:r>
              <a:rPr lang="en-US" sz="2000" b="1" dirty="0" err="1">
                <a:latin typeface="Calibri" panose="020F0502020204030204" pitchFamily="34" charset="0"/>
                <a:ea typeface="Calibri" panose="020F0502020204030204" pitchFamily="34" charset="0"/>
                <a:cs typeface="Times New Roman" panose="02020603050405020304" pitchFamily="18" charset="0"/>
              </a:rPr>
              <a:t>Josué</a:t>
            </a:r>
            <a:r>
              <a:rPr lang="en-US" sz="2000" b="1" dirty="0">
                <a:latin typeface="Calibri" panose="020F0502020204030204" pitchFamily="34" charset="0"/>
                <a:ea typeface="Calibri" panose="020F0502020204030204" pitchFamily="34" charset="0"/>
                <a:cs typeface="Times New Roman" panose="02020603050405020304" pitchFamily="18" charset="0"/>
              </a:rPr>
              <a:t> 4:6–7</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fr-FR" sz="2000" i="1" dirty="0">
                <a:latin typeface="Calibri" panose="020F0502020204030204" pitchFamily="34" charset="0"/>
                <a:ea typeface="Calibri" panose="020F0502020204030204" pitchFamily="34" charset="0"/>
                <a:cs typeface="Times New Roman" panose="02020603050405020304" pitchFamily="18" charset="0"/>
              </a:rPr>
              <a:t>Lorsque vos enfants demanderont un jour: ‘</a:t>
            </a:r>
            <a:r>
              <a:rPr lang="fr-FR" sz="2000" i="1" u="sng" dirty="0">
                <a:latin typeface="Calibri" panose="020F0502020204030204" pitchFamily="34" charset="0"/>
                <a:ea typeface="Calibri" panose="020F0502020204030204" pitchFamily="34" charset="0"/>
                <a:cs typeface="Times New Roman" panose="02020603050405020304" pitchFamily="18" charset="0"/>
              </a:rPr>
              <a:t>Que signifient pour vous ces pierres?</a:t>
            </a:r>
            <a:r>
              <a:rPr lang="fr-FR" sz="2000" i="1" dirty="0">
                <a:latin typeface="Calibri" panose="020F0502020204030204" pitchFamily="34" charset="0"/>
                <a:ea typeface="Calibri" panose="020F0502020204030204" pitchFamily="34" charset="0"/>
                <a:cs typeface="Times New Roman" panose="02020603050405020304" pitchFamily="18" charset="0"/>
              </a:rPr>
              <a:t>’ </a:t>
            </a:r>
            <a:r>
              <a:rPr lang="fr-FR" sz="2000" b="1" i="1" baseline="30000" dirty="0">
                <a:latin typeface="Calibri" panose="020F0502020204030204" pitchFamily="34" charset="0"/>
                <a:ea typeface="Calibri" panose="020F0502020204030204" pitchFamily="34" charset="0"/>
                <a:cs typeface="Times New Roman" panose="02020603050405020304" pitchFamily="18" charset="0"/>
              </a:rPr>
              <a:t>7 </a:t>
            </a:r>
            <a:r>
              <a:rPr lang="fr-FR" sz="2000" i="1" dirty="0">
                <a:latin typeface="Calibri" panose="020F0502020204030204" pitchFamily="34" charset="0"/>
                <a:ea typeface="Calibri" panose="020F0502020204030204" pitchFamily="34" charset="0"/>
                <a:cs typeface="Times New Roman" panose="02020603050405020304" pitchFamily="18" charset="0"/>
              </a:rPr>
              <a:t>vous leur </a:t>
            </a:r>
            <a:r>
              <a:rPr lang="fr-FR" sz="2000" b="1" i="1" dirty="0">
                <a:latin typeface="Calibri" panose="020F0502020204030204" pitchFamily="34" charset="0"/>
                <a:ea typeface="Calibri" panose="020F0502020204030204" pitchFamily="34" charset="0"/>
                <a:cs typeface="Times New Roman" panose="02020603050405020304" pitchFamily="18" charset="0"/>
              </a:rPr>
              <a:t>direz</a:t>
            </a:r>
            <a:r>
              <a:rPr lang="fr-FR" sz="2000" i="1" dirty="0">
                <a:latin typeface="Calibri" panose="020F0502020204030204" pitchFamily="34" charset="0"/>
                <a:ea typeface="Calibri" panose="020F0502020204030204" pitchFamily="34" charset="0"/>
                <a:cs typeface="Times New Roman" panose="02020603050405020304" pitchFamily="18" charset="0"/>
              </a:rPr>
              <a:t>: ‘L’eau du Jourdain a été coupée devant l'arche de l'alliance de l'Eternel. Lorsqu'elle a passé le Jourdain, l’eau du Jourdain a été coupée, et ces pierres seront pour toujours un souvenir pour les Israélites.’</a:t>
            </a:r>
            <a:r>
              <a:rPr lang="fr-FR"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67995" algn="just">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Josué 4 :21-22</a:t>
            </a:r>
            <a:r>
              <a:rPr lang="fr-FR" sz="2000" dirty="0">
                <a:latin typeface="Calibri" panose="020F0502020204030204" pitchFamily="34" charset="0"/>
                <a:ea typeface="Calibri" panose="020F0502020204030204" pitchFamily="34" charset="0"/>
                <a:cs typeface="Times New Roman" panose="02020603050405020304" pitchFamily="18" charset="0"/>
              </a:rPr>
              <a:t> « </a:t>
            </a:r>
            <a:r>
              <a:rPr lang="fr-FR" sz="2000" b="1" i="1" baseline="30000" dirty="0">
                <a:latin typeface="Calibri" panose="020F0502020204030204" pitchFamily="34" charset="0"/>
                <a:ea typeface="Calibri" panose="020F0502020204030204" pitchFamily="34" charset="0"/>
                <a:cs typeface="Times New Roman" panose="02020603050405020304" pitchFamily="18" charset="0"/>
              </a:rPr>
              <a:t>21 </a:t>
            </a:r>
            <a:r>
              <a:rPr lang="fr-FR" sz="2000" i="1" dirty="0">
                <a:latin typeface="Calibri" panose="020F0502020204030204" pitchFamily="34" charset="0"/>
                <a:ea typeface="Calibri" panose="020F0502020204030204" pitchFamily="34" charset="0"/>
                <a:cs typeface="Times New Roman" panose="02020603050405020304" pitchFamily="18" charset="0"/>
              </a:rPr>
              <a:t>Il dit aux Israélites : « Lorsque vos enfants demanderont un jour à leur père : ‘</a:t>
            </a:r>
            <a:r>
              <a:rPr lang="fr-FR" sz="2000" i="1" u="sng" dirty="0">
                <a:latin typeface="Calibri" panose="020F0502020204030204" pitchFamily="34" charset="0"/>
                <a:ea typeface="Calibri" panose="020F0502020204030204" pitchFamily="34" charset="0"/>
                <a:cs typeface="Times New Roman" panose="02020603050405020304" pitchFamily="18" charset="0"/>
              </a:rPr>
              <a:t>Que signifient ces pierres ?</a:t>
            </a:r>
            <a:r>
              <a:rPr lang="fr-FR" sz="2000" i="1" dirty="0">
                <a:latin typeface="Calibri" panose="020F0502020204030204" pitchFamily="34" charset="0"/>
                <a:ea typeface="Calibri" panose="020F0502020204030204" pitchFamily="34" charset="0"/>
                <a:cs typeface="Times New Roman" panose="02020603050405020304" pitchFamily="18" charset="0"/>
              </a:rPr>
              <a:t>’ </a:t>
            </a:r>
            <a:r>
              <a:rPr lang="fr-FR" sz="2000" b="1" i="1" baseline="30000" dirty="0">
                <a:latin typeface="Calibri" panose="020F0502020204030204" pitchFamily="34" charset="0"/>
                <a:ea typeface="Calibri" panose="020F0502020204030204" pitchFamily="34" charset="0"/>
                <a:cs typeface="Times New Roman" panose="02020603050405020304" pitchFamily="18" charset="0"/>
              </a:rPr>
              <a:t>22 </a:t>
            </a:r>
            <a:r>
              <a:rPr lang="fr-FR" sz="2000" i="1" dirty="0">
                <a:latin typeface="Calibri" panose="020F0502020204030204" pitchFamily="34" charset="0"/>
                <a:ea typeface="Calibri" panose="020F0502020204030204" pitchFamily="34" charset="0"/>
                <a:cs typeface="Times New Roman" panose="02020603050405020304" pitchFamily="18" charset="0"/>
              </a:rPr>
              <a:t>vous les </a:t>
            </a:r>
            <a:r>
              <a:rPr lang="fr-FR" sz="2000" b="1" i="1" dirty="0">
                <a:latin typeface="Calibri" panose="020F0502020204030204" pitchFamily="34" charset="0"/>
                <a:ea typeface="Calibri" panose="020F0502020204030204" pitchFamily="34" charset="0"/>
                <a:cs typeface="Times New Roman" panose="02020603050405020304" pitchFamily="18" charset="0"/>
              </a:rPr>
              <a:t>instruirez</a:t>
            </a:r>
            <a:r>
              <a:rPr lang="fr-FR" sz="2000" i="1" dirty="0">
                <a:latin typeface="Calibri" panose="020F0502020204030204" pitchFamily="34" charset="0"/>
                <a:ea typeface="Calibri" panose="020F0502020204030204" pitchFamily="34" charset="0"/>
                <a:cs typeface="Times New Roman" panose="02020603050405020304" pitchFamily="18" charset="0"/>
              </a:rPr>
              <a:t> en disant: ‘Israël a passé le Jourdain que voici à pied sec</a:t>
            </a:r>
            <a:r>
              <a:rPr lang="fr-FR" sz="2000" dirty="0">
                <a:latin typeface="Calibri" panose="020F0502020204030204" pitchFamily="34" charset="0"/>
                <a:ea typeface="Calibri" panose="020F0502020204030204" pitchFamily="34" charset="0"/>
                <a:cs typeface="Times New Roman" panose="02020603050405020304" pitchFamily="18" charset="0"/>
              </a:rPr>
              <a:t>.’</a:t>
            </a:r>
            <a:r>
              <a:rPr lang="fr-FR" sz="2000" b="1" baseline="30000" dirty="0">
                <a:latin typeface="Arial" panose="020B0604020202020204" pitchFamily="34" charset="0"/>
                <a:ea typeface="Calibri" panose="020F0502020204030204" pitchFamily="34" charset="0"/>
                <a:cs typeface="Times New Roman" panose="02020603050405020304" pitchFamily="18" charset="0"/>
              </a:rPr>
              <a:t> </a:t>
            </a:r>
            <a:r>
              <a:rPr lang="fr-FR" sz="2000" b="1" baseline="30000" dirty="0"/>
              <a:t>23 </a:t>
            </a:r>
            <a:r>
              <a:rPr lang="fr-FR" sz="2000" dirty="0"/>
              <a:t>Oui, l'Eternel, votre Dieu, a asséché devant vous l’eau du Jourdain jusqu'à ce que vous soyez passés, tout comme il l'avait fait à la mer des Roseaux, qu'il a asséchée devant nous jusqu'à ce que nous soyons passés. </a:t>
            </a:r>
            <a:r>
              <a:rPr lang="fr-FR" sz="2000" b="1" baseline="30000" dirty="0"/>
              <a:t>24 </a:t>
            </a:r>
            <a:r>
              <a:rPr lang="fr-FR" sz="2000" dirty="0"/>
              <a:t>Ainsi, tous les peuples de la terre sauront que la main de l'Eternel est puissante et vous craindrez toujours l'Eternel, votre Dieu.»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59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28446-BD89-49B7-8E6F-27DB15E25550}"/>
              </a:ext>
            </a:extLst>
          </p:cNvPr>
          <p:cNvSpPr>
            <a:spLocks noGrp="1"/>
          </p:cNvSpPr>
          <p:nvPr>
            <p:ph type="title"/>
          </p:nvPr>
        </p:nvSpPr>
        <p:spPr/>
        <p:txBody>
          <a:bodyPr>
            <a:normAutofit/>
          </a:bodyPr>
          <a:lstStyle/>
          <a:p>
            <a:pPr algn="ctr"/>
            <a:r>
              <a:rPr lang="fr-FR" dirty="0"/>
              <a:t>Les 12 pierres étaient importantes parce qu’elles </a:t>
            </a:r>
            <a:r>
              <a:rPr lang="fr-FR" b="1" dirty="0"/>
              <a:t>enseignaient</a:t>
            </a:r>
            <a:r>
              <a:rPr lang="fr-FR" dirty="0"/>
              <a:t> le peuple d’Israël. </a:t>
            </a:r>
            <a:endParaRPr lang="en-US" dirty="0"/>
          </a:p>
        </p:txBody>
      </p:sp>
      <p:sp>
        <p:nvSpPr>
          <p:cNvPr id="2" name="Rectangle 1">
            <a:extLst>
              <a:ext uri="{FF2B5EF4-FFF2-40B4-BE49-F238E27FC236}">
                <a16:creationId xmlns:a16="http://schemas.microsoft.com/office/drawing/2014/main" id="{CC400585-56E7-43BA-8617-7DBE178D74C7}"/>
              </a:ext>
            </a:extLst>
          </p:cNvPr>
          <p:cNvSpPr/>
          <p:nvPr/>
        </p:nvSpPr>
        <p:spPr>
          <a:xfrm>
            <a:off x="735294" y="1749615"/>
            <a:ext cx="10727705" cy="4093428"/>
          </a:xfrm>
          <a:prstGeom prst="rect">
            <a:avLst/>
          </a:prstGeom>
        </p:spPr>
        <p:txBody>
          <a:bodyPr wrap="square">
            <a:spAutoFit/>
          </a:bodyPr>
          <a:lstStyle/>
          <a:p>
            <a:pPr algn="just"/>
            <a:r>
              <a:rPr lang="fr-FR" sz="2000" b="1" dirty="0"/>
              <a:t>Psaume 78:1-11</a:t>
            </a:r>
          </a:p>
          <a:p>
            <a:pPr algn="just"/>
            <a:r>
              <a:rPr lang="fr-FR" sz="2000" b="1" baseline="30000" dirty="0"/>
              <a:t>1</a:t>
            </a:r>
            <a:r>
              <a:rPr lang="fr-FR" sz="2000" dirty="0"/>
              <a:t>Mon peuple, écoute mes instructions! Prête l’oreille aux paroles de ma bouche! </a:t>
            </a:r>
            <a:r>
              <a:rPr lang="fr-FR" sz="2000" b="1" baseline="30000" dirty="0"/>
              <a:t>2 </a:t>
            </a:r>
            <a:r>
              <a:rPr lang="fr-FR" sz="2000" dirty="0"/>
              <a:t>*J’ouvre la bouche pour parler en paraboles, j’annonce la sagesse du passé.</a:t>
            </a:r>
            <a:r>
              <a:rPr lang="fr-FR" sz="2000" baseline="30000" dirty="0"/>
              <a:t> </a:t>
            </a:r>
            <a:r>
              <a:rPr lang="fr-FR" sz="2000" b="1" baseline="30000" dirty="0"/>
              <a:t>3 </a:t>
            </a:r>
            <a:r>
              <a:rPr lang="fr-FR" sz="2000" dirty="0"/>
              <a:t>Ce que nous avons entendu, ce que nous savons, ce que nos pères nous ont raconté, </a:t>
            </a:r>
            <a:r>
              <a:rPr lang="fr-FR" sz="2000" b="1" baseline="30000" dirty="0"/>
              <a:t>4 </a:t>
            </a:r>
            <a:r>
              <a:rPr lang="fr-FR" sz="2000" dirty="0"/>
              <a:t>nous ne le cacherons pas à leurs enfants; </a:t>
            </a:r>
            <a:r>
              <a:rPr lang="fr-FR" sz="2000" u="sng" dirty="0"/>
              <a:t>nous redirons à la génération future les louanges de l’Eternel, sa puissance et les merveilles qu’il a accomplies</a:t>
            </a:r>
            <a:r>
              <a:rPr lang="fr-FR" sz="2000" dirty="0"/>
              <a:t>. </a:t>
            </a:r>
            <a:r>
              <a:rPr lang="fr-FR" sz="2000" b="1" baseline="30000" dirty="0"/>
              <a:t>5 </a:t>
            </a:r>
            <a:r>
              <a:rPr lang="fr-FR" sz="2000" dirty="0"/>
              <a:t>Il a établi un témoignage en Jacob, il a mis une loi en Israël, et il a ordonné à nos ancêtres de l’enseigner à leurs enfants </a:t>
            </a:r>
            <a:r>
              <a:rPr lang="fr-FR" sz="2000" b="1" baseline="30000" dirty="0"/>
              <a:t>6 </a:t>
            </a:r>
            <a:r>
              <a:rPr lang="fr-FR" sz="2000" dirty="0"/>
              <a:t>pour que la génération future, celle des enfants à naître, la connaisse, et que, devenus grands, ils en parlent à leurs enfants. </a:t>
            </a:r>
            <a:r>
              <a:rPr lang="fr-FR" sz="2000" b="1" baseline="30000" dirty="0"/>
              <a:t>7 </a:t>
            </a:r>
            <a:r>
              <a:rPr lang="fr-FR" sz="2000" u="sng" dirty="0"/>
              <a:t>Ainsi, ils mettraient leur confiance en Dieu, ils n’oublieraient pas la manière d’agir de Dieu et respecteraient ses commandements</a:t>
            </a:r>
            <a:r>
              <a:rPr lang="fr-FR" sz="2000" dirty="0"/>
              <a:t>. </a:t>
            </a:r>
            <a:r>
              <a:rPr lang="fr-FR" sz="2000" b="1" baseline="30000" dirty="0"/>
              <a:t>8 </a:t>
            </a:r>
            <a:r>
              <a:rPr lang="fr-FR" sz="2000" dirty="0"/>
              <a:t>Ainsi, ils ne seraient pas comme leurs ancêtres: une génération désobéissante et rebelle, une génération dont le cœur était inconstant et dont l’esprit n’était pas fidèle à Dieu. </a:t>
            </a:r>
            <a:r>
              <a:rPr lang="fr-FR" sz="2000" b="1" baseline="30000" dirty="0"/>
              <a:t>9 </a:t>
            </a:r>
            <a:r>
              <a:rPr lang="fr-FR" sz="2000" dirty="0"/>
              <a:t>Les hommes d’Ephraïm, armés de leur arc, ont tourné le dos, le jour du combat. </a:t>
            </a:r>
            <a:r>
              <a:rPr lang="fr-FR" sz="2000" b="1" baseline="30000" dirty="0"/>
              <a:t>10 </a:t>
            </a:r>
            <a:r>
              <a:rPr lang="fr-FR" sz="2000" dirty="0"/>
              <a:t>Ils n’ont pas gardé l’alliance de Dieu, ils ont refusé de se conformer à sa loi. </a:t>
            </a:r>
            <a:r>
              <a:rPr lang="fr-FR" sz="2000" b="1" baseline="30000" dirty="0"/>
              <a:t>11</a:t>
            </a:r>
            <a:r>
              <a:rPr lang="fr-FR" sz="2000" b="1" u="sng" baseline="30000" dirty="0"/>
              <a:t> </a:t>
            </a:r>
            <a:r>
              <a:rPr lang="fr-FR" sz="2000" u="sng" dirty="0"/>
              <a:t>Ils ont oublié ses actes, les merveilles qu’il leur avait fait voir</a:t>
            </a:r>
            <a:r>
              <a:rPr lang="fr-FR" sz="2000" dirty="0"/>
              <a:t>.</a:t>
            </a:r>
          </a:p>
        </p:txBody>
      </p:sp>
    </p:spTree>
    <p:extLst>
      <p:ext uri="{BB962C8B-B14F-4D97-AF65-F5344CB8AC3E}">
        <p14:creationId xmlns:p14="http://schemas.microsoft.com/office/powerpoint/2010/main" val="278935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28446-BD89-49B7-8E6F-27DB15E25550}"/>
              </a:ext>
            </a:extLst>
          </p:cNvPr>
          <p:cNvSpPr>
            <a:spLocks noGrp="1"/>
          </p:cNvSpPr>
          <p:nvPr>
            <p:ph type="title"/>
          </p:nvPr>
        </p:nvSpPr>
        <p:spPr/>
        <p:txBody>
          <a:bodyPr>
            <a:normAutofit/>
          </a:bodyPr>
          <a:lstStyle/>
          <a:p>
            <a:pPr algn="ctr"/>
            <a:r>
              <a:rPr lang="fr-FR" dirty="0"/>
              <a:t>Les 12 pierres étaient importantes parce qu’elles </a:t>
            </a:r>
            <a:r>
              <a:rPr lang="fr-FR" b="1" dirty="0"/>
              <a:t>enseignaient</a:t>
            </a:r>
            <a:r>
              <a:rPr lang="fr-FR" dirty="0"/>
              <a:t> le peuple d’Israël. </a:t>
            </a:r>
            <a:endParaRPr lang="en-US" dirty="0"/>
          </a:p>
        </p:txBody>
      </p:sp>
      <p:sp>
        <p:nvSpPr>
          <p:cNvPr id="2" name="Rectangle 1">
            <a:extLst>
              <a:ext uri="{FF2B5EF4-FFF2-40B4-BE49-F238E27FC236}">
                <a16:creationId xmlns:a16="http://schemas.microsoft.com/office/drawing/2014/main" id="{CC400585-56E7-43BA-8617-7DBE178D74C7}"/>
              </a:ext>
            </a:extLst>
          </p:cNvPr>
          <p:cNvSpPr/>
          <p:nvPr/>
        </p:nvSpPr>
        <p:spPr>
          <a:xfrm>
            <a:off x="697585" y="1737360"/>
            <a:ext cx="10737129" cy="4154984"/>
          </a:xfrm>
          <a:prstGeom prst="rect">
            <a:avLst/>
          </a:prstGeom>
        </p:spPr>
        <p:txBody>
          <a:bodyPr wrap="square">
            <a:spAutoFit/>
          </a:bodyPr>
          <a:lstStyle/>
          <a:p>
            <a:pPr algn="just"/>
            <a:r>
              <a:rPr lang="fr-FR" sz="2200" b="1" dirty="0"/>
              <a:t>Exode 12:24-27 </a:t>
            </a:r>
            <a:r>
              <a:rPr lang="fr-FR" sz="2200" dirty="0"/>
              <a:t> « </a:t>
            </a:r>
            <a:r>
              <a:rPr lang="fr-FR" sz="2200" b="1" i="1" baseline="30000" dirty="0"/>
              <a:t>25 </a:t>
            </a:r>
            <a:r>
              <a:rPr lang="fr-FR" sz="2200" i="1" dirty="0"/>
              <a:t>Une fois entrés dans le pays que l'Eternel vous donnera conformément à sa promesse, vous observerez ce rite. </a:t>
            </a:r>
            <a:r>
              <a:rPr lang="fr-FR" sz="2200" b="1" i="1" baseline="30000" dirty="0"/>
              <a:t>26 </a:t>
            </a:r>
            <a:r>
              <a:rPr lang="fr-FR" sz="2200" i="1" dirty="0"/>
              <a:t>Et lorsque vos enfants vous demanderont : ‘</a:t>
            </a:r>
            <a:r>
              <a:rPr lang="fr-FR" sz="2200" i="1" u="sng" dirty="0"/>
              <a:t>Que signifie ce rite pour vous</a:t>
            </a:r>
            <a:r>
              <a:rPr lang="fr-FR" sz="2200" i="1" dirty="0"/>
              <a:t> ?’  </a:t>
            </a:r>
            <a:r>
              <a:rPr lang="fr-FR" sz="2200" b="1" i="1" baseline="30000" dirty="0"/>
              <a:t>27 </a:t>
            </a:r>
            <a:r>
              <a:rPr lang="fr-FR" sz="2200" i="1" dirty="0"/>
              <a:t>vous répondrez: ‘C'est le sacrifice de la Pâque en l'honneur de l'Eternel, qui est passé par-dessus les maisons des Israélites en Egypte. » </a:t>
            </a:r>
            <a:r>
              <a:rPr lang="fr-FR" sz="2200" dirty="0"/>
              <a:t>(Voir aussi </a:t>
            </a:r>
            <a:r>
              <a:rPr lang="fr-FR" sz="2200" b="1" dirty="0"/>
              <a:t>Ex. 13 :11-16</a:t>
            </a:r>
            <a:r>
              <a:rPr lang="fr-FR" sz="2200" dirty="0"/>
              <a:t>)</a:t>
            </a:r>
            <a:endParaRPr lang="en-US" sz="2200" dirty="0"/>
          </a:p>
          <a:p>
            <a:pPr algn="just"/>
            <a:endParaRPr lang="fr-FR" sz="2200" b="1" dirty="0"/>
          </a:p>
          <a:p>
            <a:pPr algn="just"/>
            <a:r>
              <a:rPr lang="fr-FR" sz="2200" b="1" dirty="0"/>
              <a:t>Deutéronome 6:20-23 </a:t>
            </a:r>
            <a:r>
              <a:rPr lang="fr-FR" sz="2200" dirty="0"/>
              <a:t> « </a:t>
            </a:r>
            <a:r>
              <a:rPr lang="fr-FR" sz="2200" b="1" i="1" baseline="30000" dirty="0"/>
              <a:t>20 </a:t>
            </a:r>
            <a:r>
              <a:rPr lang="fr-FR" sz="2200" i="1" dirty="0"/>
              <a:t>Lorsque ton fils te demandera un jour: </a:t>
            </a:r>
            <a:r>
              <a:rPr lang="fr-FR" sz="2200" i="1" u="sng" dirty="0"/>
              <a:t>‘Que signifient les instructions, les prescriptions et les règles que l'Eternel, notre Dieu, vous a données?’</a:t>
            </a:r>
            <a:r>
              <a:rPr lang="fr-FR" sz="2200" i="1" dirty="0"/>
              <a:t> </a:t>
            </a:r>
            <a:r>
              <a:rPr lang="fr-FR" sz="2200" b="1" i="1" baseline="30000" dirty="0"/>
              <a:t>21 </a:t>
            </a:r>
            <a:r>
              <a:rPr lang="fr-FR" sz="2200" i="1" dirty="0"/>
              <a:t>tu lui diras: ‘Nous étions esclaves du pharaon en Egypte et l'Eternel nous a fait sortir de l'Egypte par sa main puissante. </a:t>
            </a:r>
            <a:r>
              <a:rPr lang="fr-FR" sz="2200" b="1" i="1" baseline="30000" dirty="0"/>
              <a:t>22 </a:t>
            </a:r>
            <a:r>
              <a:rPr lang="fr-FR" sz="2200" i="1" dirty="0"/>
              <a:t>L'Eternel a accompli sous nos yeux de grands miracles et prodiges, porteurs de malheur pour l'Egypte, pour le pharaon et pour toute sa maison. </a:t>
            </a:r>
            <a:r>
              <a:rPr lang="fr-FR" sz="2200" b="1" i="1" baseline="30000" dirty="0"/>
              <a:t>23 </a:t>
            </a:r>
            <a:r>
              <a:rPr lang="fr-FR" sz="2200" i="1" dirty="0"/>
              <a:t>Il nous a fait sortir de là pour nous amener dans le pays qu'il avait juré à nos ancêtres de nous donner.</a:t>
            </a:r>
            <a:r>
              <a:rPr lang="en-US" sz="2200" dirty="0"/>
              <a:t>”</a:t>
            </a:r>
          </a:p>
        </p:txBody>
      </p:sp>
    </p:spTree>
    <p:extLst>
      <p:ext uri="{BB962C8B-B14F-4D97-AF65-F5344CB8AC3E}">
        <p14:creationId xmlns:p14="http://schemas.microsoft.com/office/powerpoint/2010/main" val="136915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28446-BD89-49B7-8E6F-27DB15E25550}"/>
              </a:ext>
            </a:extLst>
          </p:cNvPr>
          <p:cNvSpPr>
            <a:spLocks noGrp="1"/>
          </p:cNvSpPr>
          <p:nvPr>
            <p:ph type="title"/>
          </p:nvPr>
        </p:nvSpPr>
        <p:spPr/>
        <p:txBody>
          <a:bodyPr>
            <a:normAutofit fontScale="90000"/>
          </a:bodyPr>
          <a:lstStyle/>
          <a:p>
            <a:pPr algn="ctr"/>
            <a:r>
              <a:rPr lang="fr-FR" dirty="0"/>
              <a:t>Les 12 pierres étaient importantes parce qu’elles </a:t>
            </a:r>
            <a:r>
              <a:rPr lang="fr-FR" b="1" dirty="0"/>
              <a:t>encourageaient</a:t>
            </a:r>
            <a:r>
              <a:rPr lang="fr-FR" dirty="0"/>
              <a:t> le peuple d’Israël. </a:t>
            </a:r>
          </a:p>
        </p:txBody>
      </p:sp>
      <p:sp>
        <p:nvSpPr>
          <p:cNvPr id="9" name="Rectangle 8">
            <a:extLst>
              <a:ext uri="{FF2B5EF4-FFF2-40B4-BE49-F238E27FC236}">
                <a16:creationId xmlns:a16="http://schemas.microsoft.com/office/drawing/2014/main" id="{0DB8E312-E66E-4DAC-ACEC-D2A276E9A7CE}"/>
              </a:ext>
            </a:extLst>
          </p:cNvPr>
          <p:cNvSpPr/>
          <p:nvPr/>
        </p:nvSpPr>
        <p:spPr>
          <a:xfrm>
            <a:off x="5749202" y="1848068"/>
            <a:ext cx="5618375" cy="4524315"/>
          </a:xfrm>
          <a:prstGeom prst="rect">
            <a:avLst/>
          </a:prstGeom>
        </p:spPr>
        <p:txBody>
          <a:bodyPr wrap="square">
            <a:spAutoFit/>
          </a:bodyPr>
          <a:lstStyle/>
          <a:p>
            <a:pPr algn="just"/>
            <a:r>
              <a:rPr lang="fr-FR" sz="2400" b="1" dirty="0">
                <a:solidFill>
                  <a:srgbClr val="000000"/>
                </a:solidFill>
                <a:latin typeface="Arial" panose="020B0604020202020204" pitchFamily="34" charset="0"/>
              </a:rPr>
              <a:t>Josué 4:19-20</a:t>
            </a:r>
          </a:p>
          <a:p>
            <a:pPr algn="just"/>
            <a:r>
              <a:rPr lang="fr-FR" sz="2400" dirty="0">
                <a:solidFill>
                  <a:srgbClr val="000000"/>
                </a:solidFill>
                <a:latin typeface="Arial" panose="020B0604020202020204" pitchFamily="34" charset="0"/>
              </a:rPr>
              <a:t>«</a:t>
            </a:r>
            <a:r>
              <a:rPr lang="fr-FR" sz="2400" b="1" baseline="30000" dirty="0">
                <a:solidFill>
                  <a:srgbClr val="000000"/>
                </a:solidFill>
                <a:latin typeface="Arial" panose="020B0604020202020204" pitchFamily="34" charset="0"/>
              </a:rPr>
              <a:t> 9 </a:t>
            </a:r>
            <a:r>
              <a:rPr lang="fr-FR" sz="2400" dirty="0">
                <a:solidFill>
                  <a:srgbClr val="000000"/>
                </a:solidFill>
                <a:latin typeface="Helvetica Neue"/>
              </a:rPr>
              <a:t>Le peuple sortit du Jourdain le dixième jour du premier mois et campa à </a:t>
            </a:r>
            <a:r>
              <a:rPr lang="fr-FR" sz="2400" u="sng" dirty="0">
                <a:solidFill>
                  <a:srgbClr val="000000"/>
                </a:solidFill>
                <a:latin typeface="Helvetica Neue"/>
              </a:rPr>
              <a:t>Guilgal</a:t>
            </a:r>
            <a:r>
              <a:rPr lang="fr-FR" sz="2400" dirty="0">
                <a:solidFill>
                  <a:srgbClr val="000000"/>
                </a:solidFill>
                <a:latin typeface="Helvetica Neue"/>
              </a:rPr>
              <a:t>, à l'extrémité est de Jéricho. </a:t>
            </a:r>
            <a:r>
              <a:rPr lang="fr-FR" sz="2400" b="1" baseline="30000" dirty="0">
                <a:solidFill>
                  <a:srgbClr val="000000"/>
                </a:solidFill>
                <a:latin typeface="Arial" panose="020B0604020202020204" pitchFamily="34" charset="0"/>
              </a:rPr>
              <a:t>20 </a:t>
            </a:r>
            <a:r>
              <a:rPr lang="fr-FR" sz="2400" dirty="0">
                <a:solidFill>
                  <a:srgbClr val="000000"/>
                </a:solidFill>
                <a:latin typeface="Helvetica Neue"/>
              </a:rPr>
              <a:t>Josué dressa à </a:t>
            </a:r>
            <a:r>
              <a:rPr lang="fr-FR" sz="2400" u="sng" dirty="0">
                <a:solidFill>
                  <a:srgbClr val="000000"/>
                </a:solidFill>
                <a:latin typeface="Helvetica Neue"/>
              </a:rPr>
              <a:t>Guilgal</a:t>
            </a:r>
            <a:r>
              <a:rPr lang="fr-FR" sz="2400" dirty="0">
                <a:solidFill>
                  <a:srgbClr val="000000"/>
                </a:solidFill>
                <a:latin typeface="Helvetica Neue"/>
              </a:rPr>
              <a:t> les douze pierres qu'ils avaient retirées du Jourdain. »</a:t>
            </a:r>
          </a:p>
          <a:p>
            <a:pPr algn="just"/>
            <a:endParaRPr lang="fr-FR" sz="2400" dirty="0">
              <a:solidFill>
                <a:srgbClr val="000000"/>
              </a:solidFill>
              <a:latin typeface="Helvetica Neue"/>
            </a:endParaRPr>
          </a:p>
          <a:p>
            <a:pPr algn="just"/>
            <a:endParaRPr lang="fr-FR" sz="2400" dirty="0">
              <a:solidFill>
                <a:srgbClr val="000000"/>
              </a:solidFill>
              <a:latin typeface="Helvetica Neue"/>
            </a:endParaRPr>
          </a:p>
          <a:p>
            <a:pPr algn="just"/>
            <a:endParaRPr lang="fr-FR" sz="2400" dirty="0">
              <a:solidFill>
                <a:srgbClr val="000000"/>
              </a:solidFill>
              <a:latin typeface="Helvetica Neue"/>
            </a:endParaRPr>
          </a:p>
          <a:p>
            <a:pPr algn="just"/>
            <a:r>
              <a:rPr lang="fr-FR" sz="2400" dirty="0">
                <a:solidFill>
                  <a:srgbClr val="000000"/>
                </a:solidFill>
                <a:latin typeface="Helvetica Neue"/>
              </a:rPr>
              <a:t>(Voir aussi : Josué 5:9-10; 9:6; 10:6-7, 9,15, 43; 12:23; 14:6; 15:7)</a:t>
            </a:r>
          </a:p>
        </p:txBody>
      </p:sp>
      <p:grpSp>
        <p:nvGrpSpPr>
          <p:cNvPr id="3" name="Group 2">
            <a:extLst>
              <a:ext uri="{FF2B5EF4-FFF2-40B4-BE49-F238E27FC236}">
                <a16:creationId xmlns:a16="http://schemas.microsoft.com/office/drawing/2014/main" id="{166AD072-A6FB-4D06-825B-82A530347F35}"/>
              </a:ext>
            </a:extLst>
          </p:cNvPr>
          <p:cNvGrpSpPr/>
          <p:nvPr/>
        </p:nvGrpSpPr>
        <p:grpSpPr>
          <a:xfrm>
            <a:off x="0" y="1737360"/>
            <a:ext cx="5405120" cy="4635023"/>
            <a:chOff x="0" y="1737360"/>
            <a:chExt cx="5405120" cy="4635023"/>
          </a:xfrm>
        </p:grpSpPr>
        <p:grpSp>
          <p:nvGrpSpPr>
            <p:cNvPr id="8" name="Group 7">
              <a:extLst>
                <a:ext uri="{FF2B5EF4-FFF2-40B4-BE49-F238E27FC236}">
                  <a16:creationId xmlns:a16="http://schemas.microsoft.com/office/drawing/2014/main" id="{9F0A0DCF-E39F-4CB6-8D1D-D83BB24D780A}"/>
                </a:ext>
              </a:extLst>
            </p:cNvPr>
            <p:cNvGrpSpPr/>
            <p:nvPr/>
          </p:nvGrpSpPr>
          <p:grpSpPr>
            <a:xfrm>
              <a:off x="0" y="1737360"/>
              <a:ext cx="5405120" cy="4635023"/>
              <a:chOff x="0" y="1737360"/>
              <a:chExt cx="5405120" cy="4635023"/>
            </a:xfrm>
          </p:grpSpPr>
          <p:pic>
            <p:nvPicPr>
              <p:cNvPr id="6" name="Picture 5">
                <a:extLst>
                  <a:ext uri="{FF2B5EF4-FFF2-40B4-BE49-F238E27FC236}">
                    <a16:creationId xmlns:a16="http://schemas.microsoft.com/office/drawing/2014/main" id="{B10A1BB7-83F2-43B6-B777-1CB936FF2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360"/>
                <a:ext cx="5405120" cy="4635023"/>
              </a:xfrm>
              <a:prstGeom prst="rect">
                <a:avLst/>
              </a:prstGeom>
              <a:ln>
                <a:noFill/>
              </a:ln>
              <a:effectLst>
                <a:outerShdw blurRad="292100" dist="139700" dir="2700000" algn="tl" rotWithShape="0">
                  <a:srgbClr val="333333">
                    <a:alpha val="65000"/>
                  </a:srgbClr>
                </a:outerShdw>
              </a:effectLst>
            </p:spPr>
          </p:pic>
          <p:sp>
            <p:nvSpPr>
              <p:cNvPr id="7" name="Star: 5 Points 6">
                <a:extLst>
                  <a:ext uri="{FF2B5EF4-FFF2-40B4-BE49-F238E27FC236}">
                    <a16:creationId xmlns:a16="http://schemas.microsoft.com/office/drawing/2014/main" id="{39420FBA-DDA4-4134-A9DA-A4AE05B75993}"/>
                  </a:ext>
                </a:extLst>
              </p:cNvPr>
              <p:cNvSpPr/>
              <p:nvPr/>
            </p:nvSpPr>
            <p:spPr>
              <a:xfrm>
                <a:off x="2551731" y="4647415"/>
                <a:ext cx="301658" cy="27861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9D33DC0-D8CF-41DF-8DDF-35393519383F}"/>
                </a:ext>
              </a:extLst>
            </p:cNvPr>
            <p:cNvSpPr txBox="1"/>
            <p:nvPr/>
          </p:nvSpPr>
          <p:spPr>
            <a:xfrm>
              <a:off x="2279784" y="4247305"/>
              <a:ext cx="917687" cy="400110"/>
            </a:xfrm>
            <a:prstGeom prst="rect">
              <a:avLst/>
            </a:prstGeom>
            <a:solidFill>
              <a:schemeClr val="bg1">
                <a:alpha val="50000"/>
              </a:schemeClr>
            </a:solidFill>
          </p:spPr>
          <p:txBody>
            <a:bodyPr wrap="none" rtlCol="0">
              <a:spAutoFit/>
            </a:bodyPr>
            <a:lstStyle/>
            <a:p>
              <a:r>
                <a:rPr lang="en-US" sz="2000" b="1" dirty="0" err="1">
                  <a:solidFill>
                    <a:srgbClr val="FF0000"/>
                  </a:solidFill>
                </a:rPr>
                <a:t>Guilgal</a:t>
              </a:r>
              <a:endParaRPr lang="en-US" sz="2000" b="1" dirty="0">
                <a:solidFill>
                  <a:srgbClr val="FF0000"/>
                </a:solidFill>
              </a:endParaRPr>
            </a:p>
          </p:txBody>
        </p:sp>
      </p:grpSp>
    </p:spTree>
    <p:extLst>
      <p:ext uri="{BB962C8B-B14F-4D97-AF65-F5344CB8AC3E}">
        <p14:creationId xmlns:p14="http://schemas.microsoft.com/office/powerpoint/2010/main" val="232602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28446-BD89-49B7-8E6F-27DB15E25550}"/>
              </a:ext>
            </a:extLst>
          </p:cNvPr>
          <p:cNvSpPr>
            <a:spLocks noGrp="1"/>
          </p:cNvSpPr>
          <p:nvPr>
            <p:ph type="title"/>
          </p:nvPr>
        </p:nvSpPr>
        <p:spPr/>
        <p:txBody>
          <a:bodyPr>
            <a:normAutofit/>
          </a:bodyPr>
          <a:lstStyle/>
          <a:p>
            <a:pPr algn="ctr"/>
            <a:r>
              <a:rPr lang="fr-FR" dirty="0"/>
              <a:t>Les 12 pierres étaient importantes parce qu’elles </a:t>
            </a:r>
            <a:r>
              <a:rPr lang="fr-FR" b="1" dirty="0"/>
              <a:t>engageaient</a:t>
            </a:r>
            <a:r>
              <a:rPr lang="fr-FR" dirty="0"/>
              <a:t> le peuple d’Israël. </a:t>
            </a:r>
          </a:p>
        </p:txBody>
      </p:sp>
      <p:sp>
        <p:nvSpPr>
          <p:cNvPr id="2" name="Rectangle 1">
            <a:extLst>
              <a:ext uri="{FF2B5EF4-FFF2-40B4-BE49-F238E27FC236}">
                <a16:creationId xmlns:a16="http://schemas.microsoft.com/office/drawing/2014/main" id="{B0ED2207-529E-40DF-AD97-2EC3838285DC}"/>
              </a:ext>
            </a:extLst>
          </p:cNvPr>
          <p:cNvSpPr/>
          <p:nvPr/>
        </p:nvSpPr>
        <p:spPr>
          <a:xfrm>
            <a:off x="1349830" y="2154446"/>
            <a:ext cx="9437914" cy="3236207"/>
          </a:xfrm>
          <a:prstGeom prst="rect">
            <a:avLst/>
          </a:prstGeom>
        </p:spPr>
        <p:txBody>
          <a:bodyPr wrap="square">
            <a:spAutoFit/>
          </a:bodyPr>
          <a:lstStyle/>
          <a:p>
            <a:pPr algn="just">
              <a:lnSpc>
                <a:spcPct val="107000"/>
              </a:lnSpc>
            </a:pPr>
            <a:r>
              <a:rPr lang="fr-FR"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Josué 4 :21-22</a:t>
            </a: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t>
            </a:r>
            <a:r>
              <a:rPr lang="fr-FR" sz="2400" b="1" i="1"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21 </a:t>
            </a:r>
            <a:r>
              <a:rPr lang="fr-FR"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Il dit aux Israélites : « Lorsque vos enfants demanderont un jour à leur père : ‘Que signifient ces pierres ?’ </a:t>
            </a:r>
            <a:r>
              <a:rPr lang="fr-FR" sz="2400" i="1"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22 </a:t>
            </a:r>
            <a:r>
              <a:rPr lang="fr-FR"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vous les instruirez en disant: ‘Israël a passé le Jourdain que voici à pied sec</a:t>
            </a:r>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fr-FR" sz="2400" b="1"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2400" b="1" baseline="30000" dirty="0">
                <a:solidFill>
                  <a:srgbClr val="000000"/>
                </a:solidFill>
              </a:rPr>
              <a:t>23 </a:t>
            </a:r>
            <a:r>
              <a:rPr lang="fr-FR" sz="2400" dirty="0">
                <a:solidFill>
                  <a:srgbClr val="000000"/>
                </a:solidFill>
              </a:rPr>
              <a:t>Oui, l'Eternel, votre Dieu, a asséché devant vous l’eau du Jourdain jusqu'à ce que vous soyez passés, tout comme il l'avait fait à la mer des Roseaux, qu'il a asséchée devant nous jusqu'à ce que nous soyons passés. </a:t>
            </a:r>
            <a:r>
              <a:rPr lang="fr-FR" sz="2400" b="1" baseline="30000" dirty="0">
                <a:solidFill>
                  <a:srgbClr val="000000"/>
                </a:solidFill>
              </a:rPr>
              <a:t>24</a:t>
            </a:r>
            <a:r>
              <a:rPr lang="fr-FR" sz="2400" b="1" u="sng" baseline="30000" dirty="0">
                <a:solidFill>
                  <a:srgbClr val="000000"/>
                </a:solidFill>
              </a:rPr>
              <a:t> </a:t>
            </a:r>
            <a:r>
              <a:rPr lang="fr-FR" sz="2400" u="sng" dirty="0">
                <a:solidFill>
                  <a:srgbClr val="000000"/>
                </a:solidFill>
              </a:rPr>
              <a:t>Ainsi, tous les peuples de la terre sauront que la main de l'Eternel est puissante et </a:t>
            </a:r>
            <a:r>
              <a:rPr lang="fr-FR" sz="2400" b="1" u="sng" dirty="0">
                <a:solidFill>
                  <a:srgbClr val="000000"/>
                </a:solidFill>
              </a:rPr>
              <a:t>vous craindrez toujours l'Eternel, votre Dieu</a:t>
            </a:r>
            <a:r>
              <a:rPr lang="fr-FR" sz="2400" dirty="0">
                <a:solidFill>
                  <a:srgbClr val="000000"/>
                </a:solidFill>
              </a:rPr>
              <a:t>.»</a:t>
            </a:r>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24071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667</TotalTime>
  <Words>238</Words>
  <Application>Microsoft Office PowerPoint</Application>
  <PresentationFormat>Grand écran</PresentationFormat>
  <Paragraphs>52</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Helvetica Neue</vt:lpstr>
      <vt:lpstr>Times New Roman</vt:lpstr>
      <vt:lpstr>Retrospect</vt:lpstr>
      <vt:lpstr>Prendre Possession de la Vie Promise</vt:lpstr>
      <vt:lpstr>Présentation PowerPoint</vt:lpstr>
      <vt:lpstr>Présentation PowerPoint</vt:lpstr>
      <vt:lpstr>Présentation PowerPoint</vt:lpstr>
      <vt:lpstr>Les 12 pierres étaient importantes parce qu’elles enseignaient le peuple d’Israël. </vt:lpstr>
      <vt:lpstr>Les 12 pierres étaient importantes parce qu’elles enseignaient le peuple d’Israël. </vt:lpstr>
      <vt:lpstr>Les 12 pierres étaient importantes parce qu’elles enseignaient le peuple d’Israël. </vt:lpstr>
      <vt:lpstr>Les 12 pierres étaient importantes parce qu’elles encourageaient le peuple d’Israël. </vt:lpstr>
      <vt:lpstr>Les 12 pierres étaient importantes parce qu’elles engageaient le peuple d’Israël. </vt:lpstr>
      <vt:lpstr>Les 12 pierres étaient importantes parce qu’elles engageaient le peuple d’Israël. </vt:lpstr>
      <vt:lpstr>Les 12 pierres étaient importantes parce que …</vt:lpstr>
      <vt:lpstr>Quelques suggestions concrètes pour développer la pratique de se souvenir des merveilles de Dieu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Prendre Possession de la Vie Promise</dc:title>
  <dc:creator>Todd Althaus</dc:creator>
  <cp:lastModifiedBy>GH0ST</cp:lastModifiedBy>
  <cp:revision>14</cp:revision>
  <dcterms:created xsi:type="dcterms:W3CDTF">2018-08-16T18:07:33Z</dcterms:created>
  <dcterms:modified xsi:type="dcterms:W3CDTF">2018-08-30T23:14:39Z</dcterms:modified>
</cp:coreProperties>
</file>